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84" r:id="rId4"/>
    <p:sldId id="285" r:id="rId5"/>
    <p:sldId id="268" r:id="rId6"/>
    <p:sldId id="283" r:id="rId7"/>
    <p:sldId id="271" r:id="rId8"/>
    <p:sldId id="286" r:id="rId9"/>
    <p:sldId id="259" r:id="rId10"/>
    <p:sldId id="260" r:id="rId11"/>
    <p:sldId id="261" r:id="rId12"/>
    <p:sldId id="273" r:id="rId13"/>
    <p:sldId id="279" r:id="rId14"/>
    <p:sldId id="281" r:id="rId15"/>
    <p:sldId id="277" r:id="rId16"/>
    <p:sldId id="289" r:id="rId17"/>
    <p:sldId id="264" r:id="rId18"/>
    <p:sldId id="287" r:id="rId19"/>
    <p:sldId id="291" r:id="rId20"/>
    <p:sldId id="292" r:id="rId21"/>
    <p:sldId id="293" r:id="rId22"/>
    <p:sldId id="290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5204" autoAdjust="0"/>
  </p:normalViewPr>
  <p:slideViewPr>
    <p:cSldViewPr>
      <p:cViewPr varScale="1">
        <p:scale>
          <a:sx n="43" d="100"/>
          <a:sy n="43" d="100"/>
        </p:scale>
        <p:origin x="-11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0DBCA-47FD-4A39-84D0-984167D0D5D4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5652C-5344-4579-9AFB-61A78DA2C08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85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38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544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669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300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51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43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74930" y="6021288"/>
            <a:ext cx="6365422" cy="693946"/>
          </a:xfrm>
          <a:prstGeom prst="rect">
            <a:avLst/>
          </a:prstGeom>
          <a:blipFill dpi="0" rotWithShape="1">
            <a:blip r:embed="rId2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15"/>
          <p:cNvCxnSpPr/>
          <p:nvPr userDrawn="1"/>
        </p:nvCxnSpPr>
        <p:spPr>
          <a:xfrm>
            <a:off x="539552" y="35024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19"/>
          <p:cNvSpPr txBox="1"/>
          <p:nvPr userDrawn="1"/>
        </p:nvSpPr>
        <p:spPr>
          <a:xfrm>
            <a:off x="7452321" y="133148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Pat.</a:t>
            </a:r>
            <a:r>
              <a:rPr lang="de-DE" sz="1050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geb. 1959</a:t>
            </a:r>
            <a:endParaRPr lang="de-DE" sz="1050" dirty="0">
              <a:solidFill>
                <a:srgbClr val="FF0000"/>
              </a:solidFill>
            </a:endParaRPr>
          </a:p>
        </p:txBody>
      </p:sp>
      <p:sp>
        <p:nvSpPr>
          <p:cNvPr id="9" name="Textfeld 16"/>
          <p:cNvSpPr txBox="1"/>
          <p:nvPr userDrawn="1"/>
        </p:nvSpPr>
        <p:spPr>
          <a:xfrm>
            <a:off x="445398" y="52752"/>
            <a:ext cx="6286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Fall 4: Indikation</a:t>
            </a:r>
            <a:r>
              <a:rPr lang="de-DE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</a:t>
            </a:r>
            <a:r>
              <a:rPr lang="de-DE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Augmentation &amp; Freiendsituation</a:t>
            </a:r>
            <a:endParaRPr lang="de-DE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E2717C1-24DA-4294-9360-D71D4AE16F9E}" type="datetimeFigureOut">
              <a:rPr lang="de-DE" smtClean="0"/>
              <a:pPr/>
              <a:t>05.01.2014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5.jpe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6.png"/><Relationship Id="rId21" Type="http://schemas.openxmlformats.org/officeDocument/2006/relationships/image" Target="../media/image27.png"/><Relationship Id="rId7" Type="http://schemas.openxmlformats.org/officeDocument/2006/relationships/image" Target="../media/image10.png"/><Relationship Id="rId12" Type="http://schemas.openxmlformats.org/officeDocument/2006/relationships/image" Target="../media/image34.jpe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37.jpeg"/><Relationship Id="rId24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40.jpeg"/><Relationship Id="rId10" Type="http://schemas.openxmlformats.org/officeDocument/2006/relationships/image" Target="../media/image36.jpeg"/><Relationship Id="rId19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33.jpe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0"/>
          <p:cNvSpPr>
            <a:spLocks noGrp="1"/>
          </p:cNvSpPr>
          <p:nvPr>
            <p:ph sz="quarter" idx="13"/>
          </p:nvPr>
        </p:nvSpPr>
        <p:spPr>
          <a:xfrm>
            <a:off x="675262" y="1772816"/>
            <a:ext cx="6914579" cy="324036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1: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Indikation: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Einzelzahnlücke</a:t>
            </a:r>
            <a:r>
              <a:rPr lang="de-DE" sz="2400" b="1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endParaRPr lang="de-DE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2</a:t>
            </a:r>
            <a:r>
              <a:rPr lang="de-DE" sz="2400" b="1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Indikation: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Freiendsituation  </a:t>
            </a:r>
            <a:endParaRPr lang="de-DE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3: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Indikation: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Schaltlücke</a:t>
            </a:r>
            <a:r>
              <a:rPr lang="de-DE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lvl="0" indent="0">
              <a:buNone/>
            </a:pPr>
            <a:r>
              <a:rPr lang="de-DE" sz="2400" b="1" dirty="0">
                <a:solidFill>
                  <a:schemeClr val="bg1"/>
                </a:solidFill>
              </a:rPr>
              <a:t>Fall 4:  </a:t>
            </a:r>
            <a:r>
              <a:rPr lang="de-DE" sz="2400" b="1" dirty="0" smtClean="0">
                <a:solidFill>
                  <a:schemeClr val="bg1"/>
                </a:solidFill>
              </a:rPr>
              <a:t>Indikatio:n </a:t>
            </a:r>
            <a:r>
              <a:rPr lang="de-DE" sz="2400" b="1" dirty="0">
                <a:solidFill>
                  <a:schemeClr val="bg1"/>
                </a:solidFill>
              </a:rPr>
              <a:t>Schaltlücke § Augmentation</a:t>
            </a:r>
            <a:endParaRPr lang="de-DE" sz="2400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de-DE" sz="2400" i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5: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Indikation: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unbezahnter UK </a:t>
            </a:r>
            <a:endParaRPr lang="de-DE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6: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Indikation: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unbezahnter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OK</a:t>
            </a:r>
            <a:endParaRPr lang="de-DE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31"/>
          <p:cNvSpPr txBox="1"/>
          <p:nvPr/>
        </p:nvSpPr>
        <p:spPr>
          <a:xfrm>
            <a:off x="251520" y="3243136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Fall 4: 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Indikation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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pPr lvl="0"/>
            <a:r>
              <a:rPr lang="de-DE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Augmentation </a:t>
            </a:r>
            <a:r>
              <a:rPr lang="de-DE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&amp; Freiendsituation</a:t>
            </a:r>
            <a:endParaRPr lang="de-DE" sz="3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4930" y="6021288"/>
            <a:ext cx="6365422" cy="693946"/>
          </a:xfrm>
          <a:prstGeom prst="rect">
            <a:avLst/>
          </a:prstGeom>
          <a:blipFill dpi="0" rotWithShape="1">
            <a:blip r:embed="rId2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72593" y="404664"/>
            <a:ext cx="353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FALLPRÄSENTATION</a:t>
            </a:r>
            <a:endParaRPr lang="de-DE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7584" y="486916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Darstellung N.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mentalis</a:t>
            </a:r>
            <a:endParaRPr lang="de-DE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Mobilisierung des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Mukoperiostlappens</a:t>
            </a:r>
            <a:endParaRPr lang="de-DE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148064" y="486916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Freigelegtes Operationsfeld retromolar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40"/>
          <a:stretch/>
        </p:blipFill>
        <p:spPr bwMode="auto">
          <a:xfrm rot="16200000">
            <a:off x="5283025" y="1349823"/>
            <a:ext cx="3186463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41"/>
          <a:stretch/>
        </p:blipFill>
        <p:spPr bwMode="auto">
          <a:xfrm rot="16200000">
            <a:off x="926539" y="1313821"/>
            <a:ext cx="318646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385500"/>
            <a:ext cx="612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IV. QUADRANT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97"/>
          <a:stretch/>
        </p:blipFill>
        <p:spPr bwMode="auto">
          <a:xfrm rot="16200000">
            <a:off x="395537" y="1916832"/>
            <a:ext cx="237626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1"/>
          <a:stretch/>
        </p:blipFill>
        <p:spPr bwMode="auto">
          <a:xfrm rot="16200000">
            <a:off x="3419873" y="1916832"/>
            <a:ext cx="2376263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93"/>
          <a:stretch/>
        </p:blipFill>
        <p:spPr bwMode="auto">
          <a:xfrm rot="16200000">
            <a:off x="6408206" y="1952838"/>
            <a:ext cx="2376262" cy="259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4509121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Präparation Knochenblock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75856" y="4509121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Knochenblockentnahme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228184" y="4509121"/>
            <a:ext cx="28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Knochendefekt nach Entnahme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385500"/>
            <a:ext cx="594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IV. QUADRANT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932040" y="5003884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Fixierung Knochenblock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27584" y="500388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Präparation Augmentationsbett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41"/>
          <a:stretch/>
        </p:blipFill>
        <p:spPr bwMode="auto">
          <a:xfrm rot="16200000">
            <a:off x="1034096" y="1494297"/>
            <a:ext cx="3115370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800"/>
          <a:stretch/>
        </p:blipFill>
        <p:spPr bwMode="auto">
          <a:xfrm rot="5400000">
            <a:off x="5152711" y="1552147"/>
            <a:ext cx="315905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385500"/>
            <a:ext cx="594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IV. QUADRANT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32040" y="4931876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Adaptation der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BioGide</a:t>
            </a:r>
            <a:endParaRPr lang="de-DE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4941168"/>
            <a:ext cx="3456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Augmentationsgemisch mit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BioOss</a:t>
            </a:r>
            <a:endParaRPr lang="de-DE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57224" y="392906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2cm von unten kürzen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003"/>
          <a:stretch/>
        </p:blipFill>
        <p:spPr bwMode="auto">
          <a:xfrm rot="16200000">
            <a:off x="1001282" y="1599122"/>
            <a:ext cx="3108996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84"/>
          <a:stretch/>
        </p:blipFill>
        <p:spPr bwMode="auto">
          <a:xfrm rot="16200000">
            <a:off x="5069730" y="1635126"/>
            <a:ext cx="3108997" cy="338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385500"/>
            <a:ext cx="594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IV. QUADRANT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88" b="11284"/>
          <a:stretch/>
        </p:blipFill>
        <p:spPr bwMode="auto">
          <a:xfrm rot="16200000">
            <a:off x="1045650" y="1770774"/>
            <a:ext cx="2948244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063" b="-8880"/>
          <a:stretch/>
        </p:blipFill>
        <p:spPr bwMode="auto">
          <a:xfrm rot="16200000">
            <a:off x="5326757" y="1594123"/>
            <a:ext cx="2886256" cy="353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375472" y="4941168"/>
            <a:ext cx="234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Primärer 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385500"/>
            <a:ext cx="594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IV. QUADRANT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31840" y="321297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Wundverschluss nach 14 Tagen</a:t>
            </a:r>
          </a:p>
        </p:txBody>
      </p:sp>
      <p:pic>
        <p:nvPicPr>
          <p:cNvPr id="2050" name="Picture 2" descr="F:\Nibol Arbeit\Bilder Schmidt,C\Scannen0002.jpg"/>
          <p:cNvPicPr>
            <a:picLocks noChangeAspect="1" noChangeArrowheads="1"/>
          </p:cNvPicPr>
          <p:nvPr/>
        </p:nvPicPr>
        <p:blipFill rotWithShape="1">
          <a:blip r:embed="rId2" cstate="print"/>
          <a:srcRect t="37856" r="7081"/>
          <a:stretch/>
        </p:blipFill>
        <p:spPr bwMode="auto">
          <a:xfrm>
            <a:off x="2987824" y="1196752"/>
            <a:ext cx="3668275" cy="1912859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527528" y="404664"/>
            <a:ext cx="3816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 flipV="1">
            <a:off x="-1476672" y="7677472"/>
            <a:ext cx="45719" cy="45719"/>
          </a:xfrm>
        </p:spPr>
        <p:txBody>
          <a:bodyPr/>
          <a:lstStyle/>
          <a:p>
            <a:r>
              <a:rPr lang="de-DE" sz="100" dirty="0" smtClean="0"/>
              <a:t>Postoperative </a:t>
            </a:r>
            <a:r>
              <a:rPr lang="de-DE" sz="100" dirty="0" err="1" smtClean="0"/>
              <a:t>phase</a:t>
            </a:r>
            <a:endParaRPr lang="de-DE" sz="100" dirty="0"/>
          </a:p>
        </p:txBody>
      </p:sp>
      <p:pic>
        <p:nvPicPr>
          <p:cNvPr id="10" name="Picture 3" descr="F:\Nibol Arbeit\Bilder Schmidt,C\Scannen0003.jpg"/>
          <p:cNvPicPr>
            <a:picLocks noChangeAspect="1" noChangeArrowheads="1"/>
          </p:cNvPicPr>
          <p:nvPr/>
        </p:nvPicPr>
        <p:blipFill>
          <a:blip r:embed="rId3" cstate="print"/>
          <a:srcRect t="12518" r="50504"/>
          <a:stretch>
            <a:fillRect/>
          </a:stretch>
        </p:blipFill>
        <p:spPr bwMode="auto">
          <a:xfrm rot="16200000">
            <a:off x="1660411" y="3532277"/>
            <a:ext cx="1718720" cy="2376262"/>
          </a:xfrm>
          <a:prstGeom prst="rect">
            <a:avLst/>
          </a:prstGeom>
          <a:noFill/>
        </p:spPr>
      </p:pic>
      <p:pic>
        <p:nvPicPr>
          <p:cNvPr id="11" name="Picture 4" descr="F:\Nibol Arbeit\Bilder Schmidt,C\Scannen0004.jpg"/>
          <p:cNvPicPr>
            <a:picLocks noChangeAspect="1" noChangeArrowheads="1"/>
          </p:cNvPicPr>
          <p:nvPr/>
        </p:nvPicPr>
        <p:blipFill>
          <a:blip r:embed="rId4" cstate="print"/>
          <a:srcRect r="50504"/>
          <a:stretch>
            <a:fillRect/>
          </a:stretch>
        </p:blipFill>
        <p:spPr bwMode="auto">
          <a:xfrm rot="16200000">
            <a:off x="6138334" y="3518851"/>
            <a:ext cx="1665269" cy="2349664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796136" y="52292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III. Quadrant 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12160" y="52199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331640" y="5229200"/>
            <a:ext cx="124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IV.Quadrant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Nibol Arbeit\Bilder Schmidt,C\Scannen0005.jpg"/>
          <p:cNvPicPr>
            <a:picLocks noChangeAspect="1" noChangeArrowheads="1"/>
          </p:cNvPicPr>
          <p:nvPr/>
        </p:nvPicPr>
        <p:blipFill>
          <a:blip r:embed="rId2" cstate="print"/>
          <a:srcRect r="24444"/>
          <a:stretch>
            <a:fillRect/>
          </a:stretch>
        </p:blipFill>
        <p:spPr bwMode="auto">
          <a:xfrm rot="16200000">
            <a:off x="5148064" y="1700808"/>
            <a:ext cx="2808312" cy="3240360"/>
          </a:xfrm>
          <a:prstGeom prst="rect">
            <a:avLst/>
          </a:prstGeom>
          <a:noFill/>
        </p:spPr>
      </p:pic>
      <p:pic>
        <p:nvPicPr>
          <p:cNvPr id="4099" name="Picture 3" descr="F:\Nibol Arbeit\Bilder Schmidt,C\Scannen0006.jpg"/>
          <p:cNvPicPr>
            <a:picLocks noChangeAspect="1" noChangeArrowheads="1"/>
          </p:cNvPicPr>
          <p:nvPr/>
        </p:nvPicPr>
        <p:blipFill>
          <a:blip r:embed="rId3" cstate="print"/>
          <a:srcRect l="8889" t="19512"/>
          <a:stretch>
            <a:fillRect/>
          </a:stretch>
        </p:blipFill>
        <p:spPr bwMode="auto">
          <a:xfrm>
            <a:off x="971600" y="1916832"/>
            <a:ext cx="3240360" cy="2808312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3412468" y="4869160"/>
            <a:ext cx="223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Zustand nach 4 Wochen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7528" y="404664"/>
            <a:ext cx="3816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POSTOPERATIVE PHASE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58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OKTOBER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ita-Privat\Röntgenbilder digital\_____Röntgenbilder\Schmidt\schmidt 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837" y="1770838"/>
            <a:ext cx="7396571" cy="3098322"/>
          </a:xfrm>
          <a:prstGeom prst="flowChartAlternateProcess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3160797" y="5013176"/>
            <a:ext cx="249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Kontrollbild nach 4 Wochen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- KONTROLLBILD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58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OKTOBER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</p:spTree>
    <p:extLst>
      <p:ext uri="{BB962C8B-B14F-4D97-AF65-F5344CB8AC3E}">
        <p14:creationId xmlns:p14="http://schemas.microsoft.com/office/powerpoint/2010/main" val="8399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330" y="2031899"/>
            <a:ext cx="1385398" cy="61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88" y="632601"/>
            <a:ext cx="835552" cy="63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243" y="632601"/>
            <a:ext cx="857517" cy="63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2718" y="2765134"/>
            <a:ext cx="503781" cy="714929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39313" y="2765134"/>
            <a:ext cx="515492" cy="714929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10894" y="2765134"/>
            <a:ext cx="514558" cy="714929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69468" y="2765134"/>
            <a:ext cx="506506" cy="714929"/>
          </a:xfrm>
          <a:prstGeom prst="rect">
            <a:avLst/>
          </a:prstGeom>
          <a:noFill/>
        </p:spPr>
      </p:pic>
      <p:sp>
        <p:nvSpPr>
          <p:cNvPr id="15" name="Textfeld 14"/>
          <p:cNvSpPr txBox="1"/>
          <p:nvPr/>
        </p:nvSpPr>
        <p:spPr>
          <a:xfrm>
            <a:off x="857224" y="3929066"/>
            <a:ext cx="1214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2cm von unten kürzen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8" name="Picture 2" descr="F:\Nibol Arbeit\Bilder Schmidt,C\Scannen0002.jpg"/>
          <p:cNvPicPr>
            <a:picLocks noChangeAspect="1" noChangeArrowheads="1"/>
          </p:cNvPicPr>
          <p:nvPr/>
        </p:nvPicPr>
        <p:blipFill rotWithShape="1">
          <a:blip r:embed="rId9" cstate="print"/>
          <a:srcRect t="39539"/>
          <a:stretch/>
        </p:blipFill>
        <p:spPr bwMode="auto">
          <a:xfrm>
            <a:off x="179512" y="4725144"/>
            <a:ext cx="1298612" cy="648071"/>
          </a:xfrm>
          <a:prstGeom prst="rect">
            <a:avLst/>
          </a:prstGeom>
          <a:noFill/>
        </p:spPr>
      </p:pic>
      <p:pic>
        <p:nvPicPr>
          <p:cNvPr id="41" name="Picture 2" descr="F:\Nibol Arbeit\Bilder Schmidt,C\Scannen0005.jpg"/>
          <p:cNvPicPr>
            <a:picLocks noChangeAspect="1" noChangeArrowheads="1"/>
          </p:cNvPicPr>
          <p:nvPr/>
        </p:nvPicPr>
        <p:blipFill>
          <a:blip r:embed="rId10" cstate="print"/>
          <a:srcRect r="19093"/>
          <a:stretch>
            <a:fillRect/>
          </a:stretch>
        </p:blipFill>
        <p:spPr bwMode="auto">
          <a:xfrm rot="16200000">
            <a:off x="2467924" y="5645406"/>
            <a:ext cx="720082" cy="895781"/>
          </a:xfrm>
          <a:prstGeom prst="rect">
            <a:avLst/>
          </a:prstGeom>
          <a:noFill/>
        </p:spPr>
      </p:pic>
      <p:pic>
        <p:nvPicPr>
          <p:cNvPr id="42" name="Picture 3" descr="F:\Nibol Arbeit\Bilder Schmidt,C\Scannen0006.jpg"/>
          <p:cNvPicPr>
            <a:picLocks noChangeAspect="1" noChangeArrowheads="1"/>
          </p:cNvPicPr>
          <p:nvPr/>
        </p:nvPicPr>
        <p:blipFill>
          <a:blip r:embed="rId11" cstate="print"/>
          <a:srcRect t="19513"/>
          <a:stretch>
            <a:fillRect/>
          </a:stretch>
        </p:blipFill>
        <p:spPr bwMode="auto">
          <a:xfrm>
            <a:off x="1069783" y="5733256"/>
            <a:ext cx="981937" cy="720080"/>
          </a:xfrm>
          <a:prstGeom prst="rect">
            <a:avLst/>
          </a:prstGeom>
          <a:noFill/>
        </p:spPr>
      </p:pic>
      <p:sp>
        <p:nvSpPr>
          <p:cNvPr id="43" name="Textfeld 42"/>
          <p:cNvSpPr txBox="1"/>
          <p:nvPr/>
        </p:nvSpPr>
        <p:spPr>
          <a:xfrm>
            <a:off x="647346" y="586798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16</a:t>
            </a:r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179512" y="537321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15</a:t>
            </a:r>
            <a:endParaRPr lang="de-DE" dirty="0"/>
          </a:p>
        </p:txBody>
      </p:sp>
      <p:sp>
        <p:nvSpPr>
          <p:cNvPr id="45" name="Textfeld 44"/>
          <p:cNvSpPr txBox="1"/>
          <p:nvPr/>
        </p:nvSpPr>
        <p:spPr>
          <a:xfrm>
            <a:off x="4641576" y="76470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9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6876256" y="76470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>
            <a:off x="4226284" y="1667954"/>
            <a:ext cx="3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11</a:t>
            </a:r>
            <a:endParaRPr lang="de-DE" dirty="0"/>
          </a:p>
        </p:txBody>
      </p:sp>
      <p:sp>
        <p:nvSpPr>
          <p:cNvPr id="48" name="Textfeld 47"/>
          <p:cNvSpPr txBox="1"/>
          <p:nvPr/>
        </p:nvSpPr>
        <p:spPr>
          <a:xfrm>
            <a:off x="6935414" y="1662567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12</a:t>
            </a:r>
            <a:endParaRPr lang="de-DE" dirty="0"/>
          </a:p>
        </p:txBody>
      </p:sp>
      <p:sp>
        <p:nvSpPr>
          <p:cNvPr id="49" name="Textfeld 48"/>
          <p:cNvSpPr txBox="1"/>
          <p:nvPr/>
        </p:nvSpPr>
        <p:spPr>
          <a:xfrm>
            <a:off x="4482099" y="263691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6732240" y="263691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14</a:t>
            </a:r>
            <a:endParaRPr lang="de-DE" dirty="0"/>
          </a:p>
        </p:txBody>
      </p:sp>
      <p:sp>
        <p:nvSpPr>
          <p:cNvPr id="51" name="Textfeld 50"/>
          <p:cNvSpPr txBox="1"/>
          <p:nvPr/>
        </p:nvSpPr>
        <p:spPr>
          <a:xfrm>
            <a:off x="107504" y="73863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</a:t>
            </a:r>
            <a:endParaRPr lang="de-DE" dirty="0"/>
          </a:p>
        </p:txBody>
      </p:sp>
      <p:sp>
        <p:nvSpPr>
          <p:cNvPr id="52" name="Textfeld 51"/>
          <p:cNvSpPr txBox="1"/>
          <p:nvPr/>
        </p:nvSpPr>
        <p:spPr>
          <a:xfrm>
            <a:off x="105072" y="215614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</a:t>
            </a:r>
            <a:endParaRPr lang="de-DE" dirty="0"/>
          </a:p>
        </p:txBody>
      </p:sp>
      <p:sp>
        <p:nvSpPr>
          <p:cNvPr id="53" name="Textfeld 52"/>
          <p:cNvSpPr txBox="1"/>
          <p:nvPr/>
        </p:nvSpPr>
        <p:spPr>
          <a:xfrm>
            <a:off x="107504" y="288453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</a:t>
            </a:r>
            <a:endParaRPr lang="de-DE" dirty="0"/>
          </a:p>
        </p:txBody>
      </p:sp>
      <p:sp>
        <p:nvSpPr>
          <p:cNvPr id="55" name="Textfeld 54"/>
          <p:cNvSpPr txBox="1"/>
          <p:nvPr/>
        </p:nvSpPr>
        <p:spPr>
          <a:xfrm>
            <a:off x="35496" y="116632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 Folie 4  Diagnostik und Planung</a:t>
            </a:r>
            <a:endParaRPr lang="de-DE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5411327" y="116632"/>
            <a:ext cx="29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 Folie 9  Chirurgische Phase</a:t>
            </a:r>
            <a:endParaRPr lang="de-DE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251520" y="4149080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15  Postoperative Phase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-1980728" y="7677472"/>
            <a:ext cx="45719" cy="58459"/>
          </a:xfrm>
        </p:spPr>
        <p:txBody>
          <a:bodyPr/>
          <a:lstStyle/>
          <a:p>
            <a:r>
              <a:rPr lang="de-DE" sz="100" dirty="0" err="1" smtClean="0"/>
              <a:t>gesamtübersicht</a:t>
            </a:r>
            <a:endParaRPr lang="de-DE" sz="100" dirty="0"/>
          </a:p>
        </p:txBody>
      </p:sp>
      <p:pic>
        <p:nvPicPr>
          <p:cNvPr id="54" name="Picture 3" descr="F:\Nibol Arbeit\Bilder Schmidt,C\Scannen0003.jpg"/>
          <p:cNvPicPr>
            <a:picLocks noChangeAspect="1" noChangeArrowheads="1"/>
          </p:cNvPicPr>
          <p:nvPr/>
        </p:nvPicPr>
        <p:blipFill>
          <a:blip r:embed="rId12" cstate="print"/>
          <a:srcRect t="12518" r="50504"/>
          <a:stretch>
            <a:fillRect/>
          </a:stretch>
        </p:blipFill>
        <p:spPr bwMode="auto">
          <a:xfrm rot="16200000">
            <a:off x="1855819" y="4592715"/>
            <a:ext cx="708718" cy="979857"/>
          </a:xfrm>
          <a:prstGeom prst="rect">
            <a:avLst/>
          </a:prstGeom>
          <a:noFill/>
        </p:spPr>
      </p:pic>
      <p:pic>
        <p:nvPicPr>
          <p:cNvPr id="58" name="Picture 4" descr="F:\Nibol Arbeit\Bilder Schmidt,C\Scannen0004.jpg"/>
          <p:cNvPicPr>
            <a:picLocks noChangeAspect="1" noChangeArrowheads="1"/>
          </p:cNvPicPr>
          <p:nvPr/>
        </p:nvPicPr>
        <p:blipFill>
          <a:blip r:embed="rId13" cstate="print"/>
          <a:srcRect r="50504"/>
          <a:stretch>
            <a:fillRect/>
          </a:stretch>
        </p:blipFill>
        <p:spPr bwMode="auto">
          <a:xfrm rot="16200000">
            <a:off x="3137601" y="4580959"/>
            <a:ext cx="716940" cy="1011589"/>
          </a:xfrm>
          <a:prstGeom prst="rect">
            <a:avLst/>
          </a:prstGeom>
          <a:noFill/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51"/>
          <a:stretch>
            <a:fillRect/>
          </a:stretch>
        </p:blipFill>
        <p:spPr bwMode="auto">
          <a:xfrm>
            <a:off x="4947709" y="570047"/>
            <a:ext cx="704411" cy="71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809213" y="602789"/>
            <a:ext cx="714450" cy="64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40"/>
          <a:stretch/>
        </p:blipFill>
        <p:spPr bwMode="auto">
          <a:xfrm rot="16200000">
            <a:off x="8244420" y="620676"/>
            <a:ext cx="704411" cy="70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41"/>
          <a:stretch/>
        </p:blipFill>
        <p:spPr bwMode="auto">
          <a:xfrm rot="16200000">
            <a:off x="7380312" y="620689"/>
            <a:ext cx="704414" cy="70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97"/>
          <a:stretch/>
        </p:blipFill>
        <p:spPr bwMode="auto">
          <a:xfrm rot="16200000">
            <a:off x="4624509" y="1500414"/>
            <a:ext cx="704414" cy="70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1"/>
          <a:stretch/>
        </p:blipFill>
        <p:spPr bwMode="auto">
          <a:xfrm rot="16200000">
            <a:off x="5441001" y="1505720"/>
            <a:ext cx="697401" cy="70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93"/>
          <a:stretch/>
        </p:blipFill>
        <p:spPr bwMode="auto">
          <a:xfrm rot="16200000">
            <a:off x="6242003" y="1483607"/>
            <a:ext cx="707438" cy="73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59"/>
          <a:stretch/>
        </p:blipFill>
        <p:spPr bwMode="auto">
          <a:xfrm rot="16200000">
            <a:off x="7359787" y="1456673"/>
            <a:ext cx="788259" cy="84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800"/>
          <a:stretch/>
        </p:blipFill>
        <p:spPr bwMode="auto">
          <a:xfrm rot="5400000">
            <a:off x="8265342" y="1501890"/>
            <a:ext cx="788259" cy="75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003"/>
          <a:stretch/>
        </p:blipFill>
        <p:spPr bwMode="auto">
          <a:xfrm rot="16200000">
            <a:off x="4897375" y="2445441"/>
            <a:ext cx="809028" cy="84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84"/>
          <a:stretch/>
        </p:blipFill>
        <p:spPr bwMode="auto">
          <a:xfrm rot="16200000">
            <a:off x="5928917" y="2439600"/>
            <a:ext cx="779761" cy="82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618" b="11187"/>
          <a:stretch/>
        </p:blipFill>
        <p:spPr bwMode="auto">
          <a:xfrm rot="16200000">
            <a:off x="7196980" y="2461241"/>
            <a:ext cx="788261" cy="7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828"/>
          <a:stretch/>
        </p:blipFill>
        <p:spPr bwMode="auto">
          <a:xfrm rot="16200000">
            <a:off x="8140631" y="2461184"/>
            <a:ext cx="788261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 descr="D:\1-Mandy\Pictures\Verkauf Rack\schmidt-schablone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6301" y="1272067"/>
            <a:ext cx="580747" cy="7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D:\1-Mandy\Pictures\Verkauf Rack\schmidt-bild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/>
          <a:stretch>
            <a:fillRect/>
          </a:stretch>
        </p:blipFill>
        <p:spPr bwMode="auto">
          <a:xfrm>
            <a:off x="539552" y="1400397"/>
            <a:ext cx="792088" cy="5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7504" y="148478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44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-Mandy\Pictures\MP Navigator EX\2013_08_19\IM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2735" r="50186" b="9398"/>
          <a:stretch/>
        </p:blipFill>
        <p:spPr bwMode="auto">
          <a:xfrm rot="16200000">
            <a:off x="3064831" y="-185490"/>
            <a:ext cx="3014335" cy="7094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06132" y="404664"/>
            <a:ext cx="3345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>
                <a:solidFill>
                  <a:srgbClr val="DC9E1F">
                    <a:lumMod val="20000"/>
                    <a:lumOff val="80000"/>
                  </a:srgbClr>
                </a:solidFill>
              </a:rPr>
              <a:t>OPG</a:t>
            </a:r>
            <a:r>
              <a:rPr lang="de-DE" sz="2800" dirty="0">
                <a:solidFill>
                  <a:srgbClr val="DC9E1F">
                    <a:lumMod val="20000"/>
                    <a:lumOff val="80000"/>
                  </a:srgbClr>
                </a:solidFill>
              </a:rPr>
              <a:t> - KONTROLLBILD</a:t>
            </a:r>
          </a:p>
        </p:txBody>
      </p:sp>
      <p:sp>
        <p:nvSpPr>
          <p:cNvPr id="3" name="Rechteck 2"/>
          <p:cNvSpPr/>
          <p:nvPr/>
        </p:nvSpPr>
        <p:spPr>
          <a:xfrm>
            <a:off x="539705" y="908720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 smtClean="0">
                <a:solidFill>
                  <a:srgbClr val="DC9E1F">
                    <a:lumMod val="40000"/>
                    <a:lumOff val="60000"/>
                  </a:srgbClr>
                </a:solidFill>
              </a:rPr>
              <a:t>März 2013</a:t>
            </a:r>
            <a:endParaRPr lang="de-DE" dirty="0">
              <a:solidFill>
                <a:srgbClr val="DC9E1F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80077" y="5003884"/>
            <a:ext cx="703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Kontrollbild mit Positionierungsschablone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502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55576" y="529516"/>
            <a:ext cx="316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PATIENTIN   </a:t>
            </a:r>
            <a:r>
              <a:rPr lang="de-DE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GEB. 1959</a:t>
            </a:r>
            <a:endParaRPr lang="de-DE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V="1">
            <a:off x="-1692696" y="7893496"/>
            <a:ext cx="76068" cy="45719"/>
          </a:xfrm>
        </p:spPr>
        <p:txBody>
          <a:bodyPr/>
          <a:lstStyle/>
          <a:p>
            <a:r>
              <a:rPr lang="de-DE" sz="100" dirty="0" smtClean="0"/>
              <a:t>PATIENTIN CLIVIA SCHMIDT, geb. 1959</a:t>
            </a:r>
            <a:endParaRPr lang="de-DE" sz="100" dirty="0"/>
          </a:p>
        </p:txBody>
      </p:sp>
      <p:sp>
        <p:nvSpPr>
          <p:cNvPr id="6" name="Textfeld 21"/>
          <p:cNvSpPr txBox="1"/>
          <p:nvPr/>
        </p:nvSpPr>
        <p:spPr>
          <a:xfrm>
            <a:off x="1003526" y="3068960"/>
            <a:ext cx="696389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Therapie: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Extraktion der nicht mehr erhaltungswürdigen Brückenpfeiler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47, 38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rgbClr val="92D050"/>
                </a:solidFill>
              </a:rPr>
              <a:t>DVT – Planung  (von  </a:t>
            </a:r>
            <a:r>
              <a:rPr lang="de-DE" dirty="0" smtClean="0">
                <a:solidFill>
                  <a:srgbClr val="92D050"/>
                </a:solidFill>
              </a:rPr>
              <a:t>06/2012</a:t>
            </a:r>
            <a:r>
              <a:rPr lang="de-DE" dirty="0">
                <a:solidFill>
                  <a:srgbClr val="92D050"/>
                </a:solidFill>
              </a:rPr>
              <a:t>):    Implantation  III. und </a:t>
            </a:r>
            <a:r>
              <a:rPr lang="de-DE" dirty="0" smtClean="0">
                <a:solidFill>
                  <a:srgbClr val="92D050"/>
                </a:solidFill>
              </a:rPr>
              <a:t>IV. Quadrant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Notwendigkeit einer Augmentation mit autologen Knochen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beidseitig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Implantation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beidseitg nach ca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 4-6 Monaten für Brückenkonstruktion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feld 22"/>
          <p:cNvSpPr txBox="1"/>
          <p:nvPr/>
        </p:nvSpPr>
        <p:spPr>
          <a:xfrm>
            <a:off x="1003526" y="1386642"/>
            <a:ext cx="7240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10 Jahre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alte insuffiziente großspannige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Brücken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Schmerzen an den endständigen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Brückenpfeilern</a:t>
            </a:r>
            <a:b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-Mandy\Pictures\MP Navigator EX\2013_08_19\IMG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" t="13780" r="50000" b="8886"/>
          <a:stretch/>
        </p:blipFill>
        <p:spPr bwMode="auto">
          <a:xfrm rot="16200000">
            <a:off x="2982827" y="-242136"/>
            <a:ext cx="3109135" cy="713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600" y="5003884"/>
            <a:ext cx="713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Kontrollbild nach </a:t>
            </a:r>
            <a:r>
              <a:rPr lang="de-DE" dirty="0" err="1" smtClean="0"/>
              <a:t>Implantatsetzung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06132" y="404664"/>
            <a:ext cx="3345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>
                <a:solidFill>
                  <a:srgbClr val="DC9E1F">
                    <a:lumMod val="20000"/>
                    <a:lumOff val="80000"/>
                  </a:srgbClr>
                </a:solidFill>
              </a:rPr>
              <a:t>OPG</a:t>
            </a:r>
            <a:r>
              <a:rPr lang="de-DE" sz="2800" dirty="0">
                <a:solidFill>
                  <a:srgbClr val="DC9E1F">
                    <a:lumMod val="20000"/>
                    <a:lumOff val="80000"/>
                  </a:srgbClr>
                </a:solidFill>
              </a:rPr>
              <a:t> - KONTROLLBILD</a:t>
            </a:r>
          </a:p>
        </p:txBody>
      </p:sp>
      <p:sp>
        <p:nvSpPr>
          <p:cNvPr id="4" name="Rechteck 3"/>
          <p:cNvSpPr/>
          <p:nvPr/>
        </p:nvSpPr>
        <p:spPr>
          <a:xfrm>
            <a:off x="539552" y="908720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>
                <a:solidFill>
                  <a:srgbClr val="DC9E1F">
                    <a:lumMod val="40000"/>
                    <a:lumOff val="60000"/>
                  </a:srgbClr>
                </a:solidFill>
              </a:rPr>
              <a:t>März 2013</a:t>
            </a:r>
          </a:p>
        </p:txBody>
      </p:sp>
    </p:spTree>
    <p:extLst>
      <p:ext uri="{BB962C8B-B14F-4D97-AF65-F5344CB8AC3E}">
        <p14:creationId xmlns:p14="http://schemas.microsoft.com/office/powerpoint/2010/main" val="661288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-Mandy\Pictures\MP Navigator EX\2013_08_19\IMG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6" t="11758" r="50591" b="8872"/>
          <a:stretch/>
        </p:blipFill>
        <p:spPr bwMode="auto">
          <a:xfrm rot="16200000">
            <a:off x="3118106" y="-229673"/>
            <a:ext cx="2959639" cy="7108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43608" y="5013176"/>
            <a:ext cx="710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Kontrollbild mit definitiver ZE-Versorgung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06132" y="404664"/>
            <a:ext cx="3345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>
                <a:solidFill>
                  <a:srgbClr val="DC9E1F">
                    <a:lumMod val="20000"/>
                    <a:lumOff val="80000"/>
                  </a:srgbClr>
                </a:solidFill>
              </a:rPr>
              <a:t>OPG</a:t>
            </a:r>
            <a:r>
              <a:rPr lang="de-DE" sz="2800" dirty="0">
                <a:solidFill>
                  <a:srgbClr val="DC9E1F">
                    <a:lumMod val="20000"/>
                    <a:lumOff val="80000"/>
                  </a:srgbClr>
                </a:solidFill>
              </a:rPr>
              <a:t> - KONTROLLBILD</a:t>
            </a:r>
          </a:p>
        </p:txBody>
      </p:sp>
      <p:sp>
        <p:nvSpPr>
          <p:cNvPr id="4" name="Rechteck 3"/>
          <p:cNvSpPr/>
          <p:nvPr/>
        </p:nvSpPr>
        <p:spPr>
          <a:xfrm>
            <a:off x="539552" y="908720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 smtClean="0">
                <a:solidFill>
                  <a:srgbClr val="DC9E1F">
                    <a:lumMod val="40000"/>
                    <a:lumOff val="60000"/>
                  </a:srgbClr>
                </a:solidFill>
              </a:rPr>
              <a:t>August 2013</a:t>
            </a:r>
            <a:endParaRPr lang="de-DE" dirty="0">
              <a:solidFill>
                <a:srgbClr val="DC9E1F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41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39552" y="692696"/>
            <a:ext cx="6246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DVT-Untersuchung von Clivia Schmidt, geb. am 25.11.1959</a:t>
            </a:r>
            <a:endParaRPr lang="de-DE" sz="2000" dirty="0"/>
          </a:p>
        </p:txBody>
      </p:sp>
      <p:sp>
        <p:nvSpPr>
          <p:cNvPr id="3" name="Rechteck 2"/>
          <p:cNvSpPr/>
          <p:nvPr/>
        </p:nvSpPr>
        <p:spPr>
          <a:xfrm>
            <a:off x="611560" y="1556792"/>
            <a:ext cx="76328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Klinik und rechtfertigende Indikation:</a:t>
            </a:r>
          </a:p>
          <a:p>
            <a:pPr marL="342900" indent="-342900">
              <a:buAutoNum type="arabicPeriod"/>
            </a:pPr>
            <a:r>
              <a:rPr lang="de-DE" sz="2000" dirty="0" smtClean="0"/>
              <a:t>Unklare Knochenverhältnisse vor Implantation im Unterkiefer </a:t>
            </a:r>
            <a:r>
              <a:rPr lang="de-DE" sz="2000" dirty="0" err="1" smtClean="0"/>
              <a:t>regio</a:t>
            </a:r>
            <a:r>
              <a:rPr lang="de-DE" sz="2000" dirty="0" smtClean="0"/>
              <a:t> 36, 37, 45, 46</a:t>
            </a:r>
          </a:p>
          <a:p>
            <a:pPr marL="342900" indent="-342900">
              <a:buAutoNum type="arabicPeriod"/>
            </a:pPr>
            <a:endParaRPr lang="de-DE" sz="2000" dirty="0" smtClean="0"/>
          </a:p>
          <a:p>
            <a:r>
              <a:rPr lang="de-DE" sz="2000" b="1" dirty="0" smtClean="0"/>
              <a:t>DVT-Befunde vom 31.07.2012:</a:t>
            </a:r>
          </a:p>
          <a:p>
            <a:r>
              <a:rPr lang="de-DE" sz="2000" dirty="0" smtClean="0"/>
              <a:t>1. Geringes Knochenangebot </a:t>
            </a:r>
            <a:r>
              <a:rPr lang="de-DE" sz="2000" dirty="0" err="1" smtClean="0"/>
              <a:t>regio</a:t>
            </a:r>
            <a:r>
              <a:rPr lang="de-DE" sz="2000" dirty="0" smtClean="0"/>
              <a:t> 36, 37, 45, 46</a:t>
            </a:r>
          </a:p>
          <a:p>
            <a:r>
              <a:rPr lang="de-DE" sz="2000" dirty="0" smtClean="0"/>
              <a:t>2. Enge Lagebeziehung des Implantates in </a:t>
            </a:r>
            <a:r>
              <a:rPr lang="de-DE" sz="2000" dirty="0" err="1" smtClean="0"/>
              <a:t>regio</a:t>
            </a:r>
            <a:r>
              <a:rPr lang="de-DE" sz="2000" dirty="0" smtClean="0"/>
              <a:t> 15 zum Sinus </a:t>
            </a:r>
            <a:r>
              <a:rPr lang="de-DE" sz="2000" dirty="0" err="1" smtClean="0"/>
              <a:t>maxillaris</a:t>
            </a:r>
            <a:r>
              <a:rPr lang="de-DE" sz="2000" dirty="0" smtClean="0"/>
              <a:t> </a:t>
            </a:r>
          </a:p>
          <a:p>
            <a:r>
              <a:rPr lang="de-DE" sz="2000" dirty="0" smtClean="0"/>
              <a:t>3. Apikale </a:t>
            </a:r>
            <a:r>
              <a:rPr lang="de-DE" sz="2000" dirty="0" err="1" smtClean="0"/>
              <a:t>Parodontalspalterweiterung</a:t>
            </a:r>
            <a:r>
              <a:rPr lang="de-DE" sz="2000" dirty="0" smtClean="0"/>
              <a:t> des Zahnes 21</a:t>
            </a:r>
          </a:p>
          <a:p>
            <a:r>
              <a:rPr lang="de-DE" sz="2000" dirty="0" smtClean="0"/>
              <a:t>4. Horizontaler Knochenabbau  des Zahnes 27</a:t>
            </a:r>
          </a:p>
          <a:p>
            <a:r>
              <a:rPr lang="de-DE" sz="2000" dirty="0" smtClean="0"/>
              <a:t>5.Schleimhautschwellung in mehreren Randbereichen im Sinus </a:t>
            </a:r>
            <a:r>
              <a:rPr lang="de-DE" sz="2000" dirty="0" err="1" smtClean="0"/>
              <a:t>maxillaris</a:t>
            </a:r>
            <a:r>
              <a:rPr lang="de-DE" sz="2000" dirty="0" smtClean="0"/>
              <a:t> beidseits</a:t>
            </a:r>
          </a:p>
          <a:p>
            <a:endParaRPr lang="de-DE" sz="2000" dirty="0" smtClean="0"/>
          </a:p>
          <a:p>
            <a:r>
              <a:rPr lang="de-DE" sz="2000" b="1" dirty="0" smtClean="0"/>
              <a:t>Knochendichte:</a:t>
            </a:r>
            <a:r>
              <a:rPr lang="de-DE" sz="2000" dirty="0" smtClean="0"/>
              <a:t> gering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 flipV="1">
            <a:off x="-1404664" y="652534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de-DE" dirty="0"/>
          </a:p>
        </p:txBody>
      </p:sp>
      <p:pic>
        <p:nvPicPr>
          <p:cNvPr id="6" name="Content Placeholder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98" y="2984554"/>
            <a:ext cx="2376264" cy="105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2268" y="1268760"/>
            <a:ext cx="1433156" cy="109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361" y="1268760"/>
            <a:ext cx="1470831" cy="109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98926" y="3882642"/>
            <a:ext cx="864096" cy="1187813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06661" y="4191100"/>
            <a:ext cx="884183" cy="1196902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4550" y="4191100"/>
            <a:ext cx="882580" cy="1196902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79695" y="3882642"/>
            <a:ext cx="868769" cy="1187813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539552" y="404664"/>
            <a:ext cx="629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DIAGNOSTIK UND PLANUNG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184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MAI-AUGUST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822268" y="2359914"/>
            <a:ext cx="34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Einzelzahnfilmaufnahmen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03648" y="1556792"/>
            <a:ext cx="124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IV. Quadrant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16216" y="1556792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III. Quadrant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907284" y="5435932"/>
            <a:ext cx="168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 - Aufnahmen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idx="4294967295"/>
          </p:nvPr>
        </p:nvSpPr>
        <p:spPr>
          <a:xfrm flipV="1">
            <a:off x="-1692696" y="7965504"/>
            <a:ext cx="88560" cy="89627"/>
          </a:xfrm>
        </p:spPr>
        <p:txBody>
          <a:bodyPr/>
          <a:lstStyle/>
          <a:p>
            <a:r>
              <a:rPr lang="de-DE" sz="100" dirty="0" smtClean="0"/>
              <a:t>Überblick –</a:t>
            </a:r>
            <a:r>
              <a:rPr lang="de-DE" sz="100" baseline="0" dirty="0" smtClean="0"/>
              <a:t> präoperative </a:t>
            </a:r>
            <a:r>
              <a:rPr lang="de-DE" sz="100" baseline="0" dirty="0" err="1" smtClean="0"/>
              <a:t>diagnostik</a:t>
            </a:r>
            <a:endParaRPr lang="de-DE" sz="100" dirty="0"/>
          </a:p>
        </p:txBody>
      </p:sp>
      <p:pic>
        <p:nvPicPr>
          <p:cNvPr id="1026" name="Picture 2" descr="D:\1-Mandy\Pictures\Verkauf Rack\schmidt-bil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800127" y="-7637353"/>
            <a:ext cx="11309343" cy="84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-Mandy\Pictures\Verkauf Rack\schmidt-schablon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34056" y="3298697"/>
            <a:ext cx="992686" cy="134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-Mandy\Pictures\Verkauf Rack\schmidt-bil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4"/>
          <a:stretch>
            <a:fillRect/>
          </a:stretch>
        </p:blipFill>
        <p:spPr bwMode="auto">
          <a:xfrm>
            <a:off x="467544" y="3493782"/>
            <a:ext cx="1440160" cy="9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467544" y="450912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Modelle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258502" y="450912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Schablone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7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084168" y="4725144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III. Quadrant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52" y="2060848"/>
            <a:ext cx="33528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4"/>
          <p:cNvSpPr txBox="1"/>
          <p:nvPr/>
        </p:nvSpPr>
        <p:spPr>
          <a:xfrm>
            <a:off x="1547664" y="4725144"/>
            <a:ext cx="124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IV. Quadrant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600" y="2060848"/>
            <a:ext cx="3369816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14725" y="404664"/>
            <a:ext cx="3409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4725" y="908720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-1908720" y="7389440"/>
            <a:ext cx="45719" cy="62880"/>
          </a:xfrm>
        </p:spPr>
        <p:txBody>
          <a:bodyPr/>
          <a:lstStyle/>
          <a:p>
            <a:r>
              <a:rPr lang="de-DE" sz="100" dirty="0" err="1" smtClean="0"/>
              <a:t>ausgangssituation</a:t>
            </a:r>
            <a:endParaRPr lang="de-DE" sz="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4900939" y="4869160"/>
            <a:ext cx="339722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de-DE" sz="1700" spc="3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Positionierungsschablone</a:t>
            </a:r>
            <a:r>
              <a:rPr lang="de-DE" sz="1700" spc="30" dirty="0" smtClean="0">
                <a:solidFill>
                  <a:srgbClr val="FFFFFF"/>
                </a:solidFill>
              </a:rPr>
              <a:t> </a:t>
            </a:r>
            <a:endParaRPr lang="de-DE" spc="30" dirty="0" smtClean="0">
              <a:solidFill>
                <a:srgbClr val="FFFF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404664"/>
            <a:ext cx="4361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DIAGNOSTIK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836712" y="7461448"/>
            <a:ext cx="45719" cy="67776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diagnostik</a:t>
            </a:r>
            <a:r>
              <a:rPr lang="de-DE" sz="100" baseline="0" dirty="0" smtClean="0"/>
              <a:t> - </a:t>
            </a:r>
            <a:r>
              <a:rPr lang="de-DE" sz="100" baseline="0" dirty="0" err="1" smtClean="0"/>
              <a:t>modelle</a:t>
            </a:r>
            <a:endParaRPr lang="de-DE" sz="100" dirty="0"/>
          </a:p>
        </p:txBody>
      </p:sp>
      <p:pic>
        <p:nvPicPr>
          <p:cNvPr id="10" name="Picture 3" descr="D:\1-Mandy\Pictures\Verkauf Rack\schmidt-schabl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00586" y="1699577"/>
            <a:ext cx="2797929" cy="33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1-Mandy\Pictures\Verkauf Rack\schmidt-bi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/>
          <a:stretch>
            <a:fillRect/>
          </a:stretch>
        </p:blipFill>
        <p:spPr bwMode="auto">
          <a:xfrm>
            <a:off x="683568" y="1988840"/>
            <a:ext cx="3558229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74060" y="486916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Situationsmodelle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488832" cy="333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V="1">
            <a:off x="-1476672" y="7965504"/>
            <a:ext cx="45719" cy="72008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diagnostik</a:t>
            </a:r>
            <a:r>
              <a:rPr lang="de-DE" sz="100" dirty="0" smtClean="0"/>
              <a:t> – </a:t>
            </a:r>
            <a:r>
              <a:rPr lang="de-DE" sz="100" dirty="0" err="1" smtClean="0"/>
              <a:t>opg</a:t>
            </a:r>
            <a:r>
              <a:rPr lang="de-DE" sz="100" dirty="0" smtClean="0"/>
              <a:t>-Ansicht</a:t>
            </a:r>
            <a:endParaRPr lang="de-DE" sz="1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5237" y="404664"/>
            <a:ext cx="6753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DIAGNOSTIK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OPG-ANSICHT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0275" y="90872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419872" y="407707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20mm </a:t>
            </a:r>
            <a:r>
              <a:rPr lang="de-DE" b="1" dirty="0" err="1" smtClean="0">
                <a:solidFill>
                  <a:schemeClr val="bg1"/>
                </a:solidFill>
              </a:rPr>
              <a:t>a.p</a:t>
            </a:r>
            <a:r>
              <a:rPr lang="de-DE" dirty="0" smtClean="0">
                <a:solidFill>
                  <a:schemeClr val="bg1"/>
                </a:solidFill>
              </a:rPr>
              <a:t>.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20072" y="4221088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15mm </a:t>
            </a:r>
            <a:r>
              <a:rPr lang="de-DE" b="1" dirty="0" err="1" smtClean="0">
                <a:solidFill>
                  <a:schemeClr val="bg1"/>
                </a:solidFill>
              </a:rPr>
              <a:t>a.p</a:t>
            </a:r>
            <a:r>
              <a:rPr lang="de-DE" b="1" dirty="0" smtClean="0">
                <a:solidFill>
                  <a:schemeClr val="bg1"/>
                </a:solidFill>
              </a:rPr>
              <a:t>.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27584" y="500388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1. Geringes Knochenangebot </a:t>
            </a:r>
            <a:r>
              <a:rPr lang="de-DE" dirty="0" err="1" smtClean="0"/>
              <a:t>regio</a:t>
            </a:r>
            <a:r>
              <a:rPr lang="de-DE" dirty="0" smtClean="0"/>
              <a:t> 36, 37, 45, 46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6"/>
          <p:cNvSpPr txBox="1"/>
          <p:nvPr/>
        </p:nvSpPr>
        <p:spPr>
          <a:xfrm>
            <a:off x="332599" y="442782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46: 4,5 x 8mm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feld 7"/>
          <p:cNvSpPr txBox="1"/>
          <p:nvPr/>
        </p:nvSpPr>
        <p:spPr>
          <a:xfrm>
            <a:off x="4572000" y="4427820"/>
            <a:ext cx="208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35: 3,5 x 10mm</a:t>
            </a:r>
          </a:p>
        </p:txBody>
      </p:sp>
      <p:sp>
        <p:nvSpPr>
          <p:cNvPr id="20" name="Textfeld 13"/>
          <p:cNvSpPr txBox="1"/>
          <p:nvPr/>
        </p:nvSpPr>
        <p:spPr>
          <a:xfrm>
            <a:off x="2572094" y="5291916"/>
            <a:ext cx="192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45: 3 x 7mm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feld 14"/>
          <p:cNvSpPr txBox="1"/>
          <p:nvPr/>
        </p:nvSpPr>
        <p:spPr>
          <a:xfrm>
            <a:off x="6732240" y="5291916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36: 3 x 10,5mm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528" y="1700807"/>
            <a:ext cx="1944216" cy="2655005"/>
          </a:xfrm>
          <a:prstGeom prst="rect">
            <a:avLst/>
          </a:prstGeom>
          <a:noFill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78274" y="2564904"/>
            <a:ext cx="1927898" cy="2664296"/>
          </a:xfrm>
          <a:prstGeom prst="rect">
            <a:avLst/>
          </a:prstGeom>
          <a:noFill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5245" y="1700808"/>
            <a:ext cx="1942980" cy="2648920"/>
          </a:xfrm>
          <a:prstGeom prst="rect">
            <a:avLst/>
          </a:prstGeom>
          <a:noFill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07379" y="2564904"/>
            <a:ext cx="1941085" cy="2664296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924944" y="6957392"/>
            <a:ext cx="6403218" cy="2942622"/>
          </a:xfrm>
          <a:prstGeom prst="rect">
            <a:avLst/>
          </a:prstGeom>
          <a:solidFill>
            <a:schemeClr val="bg1">
              <a:alpha val="1000"/>
            </a:schemeClr>
          </a:solidFill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5959" y="9880668"/>
            <a:ext cx="6376111" cy="2938426"/>
          </a:xfrm>
          <a:prstGeom prst="rect">
            <a:avLst/>
          </a:prstGeom>
          <a:noFill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800" y="6957392"/>
            <a:ext cx="6376112" cy="2949819"/>
          </a:xfrm>
          <a:prstGeom prst="rect">
            <a:avLst/>
          </a:prstGeom>
          <a:noFill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10024683"/>
            <a:ext cx="6317457" cy="2909373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544242" y="404664"/>
            <a:ext cx="481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PLANUNG -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899428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 flipH="1" flipV="1">
            <a:off x="10692680" y="7965504"/>
            <a:ext cx="64554" cy="45719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planung</a:t>
            </a:r>
            <a:r>
              <a:rPr lang="de-DE" sz="100" dirty="0" smtClean="0"/>
              <a:t> – </a:t>
            </a:r>
            <a:r>
              <a:rPr lang="de-DE" sz="100" dirty="0" err="1" smtClean="0"/>
              <a:t>dvt</a:t>
            </a:r>
            <a:r>
              <a:rPr lang="de-DE" sz="100" dirty="0" smtClean="0"/>
              <a:t> (</a:t>
            </a:r>
            <a:r>
              <a:rPr lang="de-DE" sz="100" dirty="0" err="1" smtClean="0"/>
              <a:t>cross</a:t>
            </a:r>
            <a:r>
              <a:rPr lang="de-DE" sz="100" dirty="0" smtClean="0"/>
              <a:t> </a:t>
            </a:r>
            <a:r>
              <a:rPr lang="de-DE" sz="100" dirty="0" err="1" smtClean="0"/>
              <a:t>section</a:t>
            </a:r>
            <a:r>
              <a:rPr lang="de-DE" sz="100" dirty="0" smtClean="0"/>
              <a:t>)</a:t>
            </a:r>
            <a:endParaRPr lang="de-DE" sz="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4 -0.80208 L 0.57292 -0.7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33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91 -0.73473 L 0.21666 -0.8025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340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66 -1.0919 L 0.18889 -1.1548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-314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06 -1.16065 L 0.07483 -1.0914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344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81366 L -0.15556 -0.7400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368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82 -0.74144 L -0.03438 -0.8136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68 -1.10625 L -0.48177 -1.1796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55" y="-368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743 -1.17923 L -0.11528 -1.0948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42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857224" y="392906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2cm von unten kürzen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80" r="31683" b="15169"/>
          <a:stretch>
            <a:fillRect/>
          </a:stretch>
        </p:blipFill>
        <p:spPr bwMode="auto">
          <a:xfrm>
            <a:off x="467544" y="1700808"/>
            <a:ext cx="101411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42885" y="1808275"/>
            <a:ext cx="949440" cy="85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404664"/>
            <a:ext cx="5548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1173" y="2771636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39752" y="2771636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Freigelegtes OP-Feld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833170" y="2771636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Präparation Knochenblock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9552" y="4787860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Fixierung Knochenblock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03847" y="478786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BioOss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716016" y="478786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BioGide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6751025" y="4787860"/>
            <a:ext cx="157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Wundverschluss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 idx="4294967295"/>
          </p:nvPr>
        </p:nvSpPr>
        <p:spPr>
          <a:xfrm flipV="1">
            <a:off x="-1620688" y="7677472"/>
            <a:ext cx="45719" cy="117222"/>
          </a:xfrm>
        </p:spPr>
        <p:txBody>
          <a:bodyPr/>
          <a:lstStyle/>
          <a:p>
            <a:r>
              <a:rPr lang="de-DE" sz="100" dirty="0" smtClean="0"/>
              <a:t>Überblick – chirurgische </a:t>
            </a:r>
            <a:r>
              <a:rPr lang="de-DE" sz="100" dirty="0" err="1" smtClean="0"/>
              <a:t>phase</a:t>
            </a:r>
            <a:endParaRPr lang="de-DE" sz="1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40"/>
          <a:stretch/>
        </p:blipFill>
        <p:spPr bwMode="auto">
          <a:xfrm rot="16200000">
            <a:off x="3923944" y="1772800"/>
            <a:ext cx="936104" cy="93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41"/>
          <a:stretch/>
        </p:blipFill>
        <p:spPr bwMode="auto">
          <a:xfrm rot="16200000">
            <a:off x="2771800" y="1772816"/>
            <a:ext cx="93610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97"/>
          <a:stretch/>
        </p:blipFill>
        <p:spPr bwMode="auto">
          <a:xfrm rot="16200000">
            <a:off x="5364088" y="1759470"/>
            <a:ext cx="93610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1"/>
          <a:stretch/>
        </p:blipFill>
        <p:spPr bwMode="auto">
          <a:xfrm rot="16200000">
            <a:off x="6594742" y="1762272"/>
            <a:ext cx="926786" cy="93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93"/>
          <a:stretch/>
        </p:blipFill>
        <p:spPr bwMode="auto">
          <a:xfrm rot="16200000">
            <a:off x="7861977" y="1750424"/>
            <a:ext cx="940131" cy="9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59"/>
          <a:stretch/>
        </p:blipFill>
        <p:spPr bwMode="auto">
          <a:xfrm rot="16200000">
            <a:off x="374647" y="3635269"/>
            <a:ext cx="1047533" cy="112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800"/>
          <a:stretch/>
        </p:blipFill>
        <p:spPr bwMode="auto">
          <a:xfrm rot="5400000">
            <a:off x="1815985" y="3635269"/>
            <a:ext cx="1047532" cy="112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003"/>
          <a:stretch/>
        </p:blipFill>
        <p:spPr bwMode="auto">
          <a:xfrm rot="16200000">
            <a:off x="3242376" y="3621469"/>
            <a:ext cx="1075135" cy="112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84"/>
          <a:stretch/>
        </p:blipFill>
        <p:spPr bwMode="auto">
          <a:xfrm rot="16200000">
            <a:off x="4727880" y="3633160"/>
            <a:ext cx="1075137" cy="109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618" b="11187"/>
          <a:stretch/>
        </p:blipFill>
        <p:spPr bwMode="auto">
          <a:xfrm rot="16200000">
            <a:off x="6215389" y="3681253"/>
            <a:ext cx="1047535" cy="103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828"/>
          <a:stretch/>
        </p:blipFill>
        <p:spPr bwMode="auto">
          <a:xfrm rot="16200000">
            <a:off x="7659678" y="3681291"/>
            <a:ext cx="1047532" cy="103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70011" y="4941168"/>
            <a:ext cx="359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Präoperativer Zustand 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57224" y="392906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2cm von unten kürzen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1" r="28331" b="-2222"/>
          <a:stretch/>
        </p:blipFill>
        <p:spPr bwMode="auto">
          <a:xfrm>
            <a:off x="2843808" y="1628800"/>
            <a:ext cx="33843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385500"/>
            <a:ext cx="594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– IV. QUADRANT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508</Words>
  <Application>Microsoft Office PowerPoint</Application>
  <PresentationFormat>Bildschirmpräsentation (4:3)</PresentationFormat>
  <Paragraphs>146</Paragraphs>
  <Slides>22</Slides>
  <Notes>6</Notes>
  <HiddenSlides>6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Horizon</vt:lpstr>
      <vt:lpstr>PowerPoint-Präsentation</vt:lpstr>
      <vt:lpstr>PATIENTIN CLIVIA SCHMIDT, geb. 1959</vt:lpstr>
      <vt:lpstr>Überblick – präoperative diagnostik</vt:lpstr>
      <vt:lpstr>ausgangssituation</vt:lpstr>
      <vt:lpstr>Präoperative diagnostik - modelle</vt:lpstr>
      <vt:lpstr>Präoperative diagnostik – opg-Ansicht</vt:lpstr>
      <vt:lpstr>Präoperative planung – dvt (cross section)</vt:lpstr>
      <vt:lpstr>Überblick – chirurgische phase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Postoperative phase</vt:lpstr>
      <vt:lpstr>PowerPoint-Präsentation</vt:lpstr>
      <vt:lpstr>Opg - kontrollbild</vt:lpstr>
      <vt:lpstr>gesamtübersicht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Fallstudienpräsentatio aus dem Zahnlabor</dc:title>
  <dc:creator>Marko</dc:creator>
  <cp:lastModifiedBy>User2</cp:lastModifiedBy>
  <cp:revision>217</cp:revision>
  <dcterms:created xsi:type="dcterms:W3CDTF">2012-09-01T19:30:35Z</dcterms:created>
  <dcterms:modified xsi:type="dcterms:W3CDTF">2014-01-04T23:20:46Z</dcterms:modified>
</cp:coreProperties>
</file>