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79" r:id="rId2"/>
    <p:sldId id="258" r:id="rId3"/>
    <p:sldId id="317" r:id="rId4"/>
    <p:sldId id="305" r:id="rId5"/>
    <p:sldId id="306" r:id="rId6"/>
    <p:sldId id="297" r:id="rId7"/>
    <p:sldId id="331" r:id="rId8"/>
    <p:sldId id="271" r:id="rId9"/>
    <p:sldId id="320" r:id="rId10"/>
    <p:sldId id="292" r:id="rId11"/>
    <p:sldId id="293" r:id="rId12"/>
    <p:sldId id="260" r:id="rId13"/>
    <p:sldId id="261" r:id="rId14"/>
    <p:sldId id="294" r:id="rId15"/>
    <p:sldId id="327" r:id="rId16"/>
    <p:sldId id="309" r:id="rId17"/>
    <p:sldId id="321" r:id="rId18"/>
    <p:sldId id="298" r:id="rId19"/>
    <p:sldId id="299" r:id="rId20"/>
    <p:sldId id="282" r:id="rId21"/>
    <p:sldId id="326" r:id="rId22"/>
    <p:sldId id="310" r:id="rId23"/>
    <p:sldId id="322" r:id="rId24"/>
    <p:sldId id="300" r:id="rId25"/>
    <p:sldId id="304" r:id="rId26"/>
    <p:sldId id="302" r:id="rId27"/>
    <p:sldId id="285" r:id="rId28"/>
    <p:sldId id="307" r:id="rId29"/>
    <p:sldId id="324" r:id="rId30"/>
    <p:sldId id="325" r:id="rId31"/>
    <p:sldId id="332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</p:sldIdLst>
  <p:sldSz cx="9144000" cy="6858000" type="screen4x3"/>
  <p:notesSz cx="6858000" cy="9144000"/>
  <p:custShowLst>
    <p:custShow name="Folie 1: Fallpräsentation" id="0">
      <p:sldLst>
        <p:sld r:id="rId2"/>
        <p:sld r:id="rId3"/>
        <p:sld r:id="rId2"/>
        <p:sld r:id="rId2"/>
      </p:sldLst>
    </p:custShow>
  </p:custShow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83126" autoAdjust="0"/>
  </p:normalViewPr>
  <p:slideViewPr>
    <p:cSldViewPr>
      <p:cViewPr>
        <p:scale>
          <a:sx n="67" d="100"/>
          <a:sy n="67" d="100"/>
        </p:scale>
        <p:origin x="-124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0DBCA-47FD-4A39-84D0-984167D0D5D4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5652C-5344-4579-9AFB-61A78DA2C08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85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="1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544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54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="1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="1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544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="1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74930" y="6021288"/>
            <a:ext cx="6365422" cy="693946"/>
          </a:xfrm>
          <a:prstGeom prst="rect">
            <a:avLst/>
          </a:prstGeom>
          <a:blipFill dpi="0" rotWithShape="1">
            <a:blip r:embed="rId2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15"/>
          <p:cNvCxnSpPr/>
          <p:nvPr userDrawn="1"/>
        </p:nvCxnSpPr>
        <p:spPr>
          <a:xfrm>
            <a:off x="539552" y="35024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9"/>
          <p:cNvSpPr txBox="1"/>
          <p:nvPr userDrawn="1"/>
        </p:nvSpPr>
        <p:spPr>
          <a:xfrm>
            <a:off x="7524328" y="140321"/>
            <a:ext cx="9485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Pat.</a:t>
            </a:r>
            <a:r>
              <a:rPr lang="de-DE" sz="1050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geb. 1940</a:t>
            </a:r>
            <a:endParaRPr lang="de-DE" sz="105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feld 16"/>
          <p:cNvSpPr txBox="1"/>
          <p:nvPr userDrawn="1"/>
        </p:nvSpPr>
        <p:spPr>
          <a:xfrm>
            <a:off x="445398" y="52752"/>
            <a:ext cx="6473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Fall </a:t>
            </a:r>
            <a:r>
              <a:rPr lang="de-DE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5: Indikation </a:t>
            </a:r>
            <a:r>
              <a:rPr lang="de-DE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 unbezahnter UK</a:t>
            </a:r>
            <a:endParaRPr lang="de-DE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7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4.jpeg"/><Relationship Id="rId9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55.jpeg"/><Relationship Id="rId18" Type="http://schemas.openxmlformats.org/officeDocument/2006/relationships/image" Target="../media/image71.png"/><Relationship Id="rId26" Type="http://schemas.openxmlformats.org/officeDocument/2006/relationships/image" Target="../media/image79.jpeg"/><Relationship Id="rId3" Type="http://schemas.openxmlformats.org/officeDocument/2006/relationships/image" Target="../media/image68.png"/><Relationship Id="rId21" Type="http://schemas.openxmlformats.org/officeDocument/2006/relationships/image" Target="../media/image74.png"/><Relationship Id="rId34" Type="http://schemas.openxmlformats.org/officeDocument/2006/relationships/image" Target="../media/image85.png"/><Relationship Id="rId7" Type="http://schemas.openxmlformats.org/officeDocument/2006/relationships/image" Target="../media/image41.jpeg"/><Relationship Id="rId12" Type="http://schemas.openxmlformats.org/officeDocument/2006/relationships/image" Target="../media/image50.jpeg"/><Relationship Id="rId17" Type="http://schemas.openxmlformats.org/officeDocument/2006/relationships/image" Target="../media/image70.jpeg"/><Relationship Id="rId25" Type="http://schemas.openxmlformats.org/officeDocument/2006/relationships/image" Target="../media/image78.png"/><Relationship Id="rId33" Type="http://schemas.openxmlformats.org/officeDocument/2006/relationships/image" Target="../media/image84.png"/><Relationship Id="rId2" Type="http://schemas.openxmlformats.org/officeDocument/2006/relationships/image" Target="../media/image67.jpe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9.jpeg"/><Relationship Id="rId24" Type="http://schemas.openxmlformats.org/officeDocument/2006/relationships/image" Target="../media/image77.png"/><Relationship Id="rId32" Type="http://schemas.openxmlformats.org/officeDocument/2006/relationships/image" Target="../media/image83.jpeg"/><Relationship Id="rId37" Type="http://schemas.openxmlformats.org/officeDocument/2006/relationships/image" Target="../media/image88.png"/><Relationship Id="rId5" Type="http://schemas.openxmlformats.org/officeDocument/2006/relationships/image" Target="../media/image39.jpeg"/><Relationship Id="rId15" Type="http://schemas.openxmlformats.org/officeDocument/2006/relationships/image" Target="../media/image51.jpeg"/><Relationship Id="rId23" Type="http://schemas.openxmlformats.org/officeDocument/2006/relationships/image" Target="../media/image76.jpeg"/><Relationship Id="rId28" Type="http://schemas.openxmlformats.org/officeDocument/2006/relationships/image" Target="../media/image7.jpeg"/><Relationship Id="rId36" Type="http://schemas.openxmlformats.org/officeDocument/2006/relationships/image" Target="../media/image87.png"/><Relationship Id="rId10" Type="http://schemas.openxmlformats.org/officeDocument/2006/relationships/image" Target="../media/image48.jpeg"/><Relationship Id="rId19" Type="http://schemas.openxmlformats.org/officeDocument/2006/relationships/image" Target="../media/image72.jpeg"/><Relationship Id="rId31" Type="http://schemas.openxmlformats.org/officeDocument/2006/relationships/image" Target="../media/image82.jpeg"/><Relationship Id="rId4" Type="http://schemas.openxmlformats.org/officeDocument/2006/relationships/image" Target="../media/image38.jpeg"/><Relationship Id="rId9" Type="http://schemas.openxmlformats.org/officeDocument/2006/relationships/image" Target="../media/image46.jpeg"/><Relationship Id="rId14" Type="http://schemas.openxmlformats.org/officeDocument/2006/relationships/image" Target="../media/image47.jpeg"/><Relationship Id="rId22" Type="http://schemas.openxmlformats.org/officeDocument/2006/relationships/image" Target="../media/image75.jpeg"/><Relationship Id="rId27" Type="http://schemas.openxmlformats.org/officeDocument/2006/relationships/image" Target="../media/image6.jpeg"/><Relationship Id="rId30" Type="http://schemas.openxmlformats.org/officeDocument/2006/relationships/image" Target="../media/image81.jpeg"/><Relationship Id="rId35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jpeg"/><Relationship Id="rId18" Type="http://schemas.openxmlformats.org/officeDocument/2006/relationships/image" Target="../media/image105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12" Type="http://schemas.openxmlformats.org/officeDocument/2006/relationships/image" Target="../media/image99.jpeg"/><Relationship Id="rId17" Type="http://schemas.openxmlformats.org/officeDocument/2006/relationships/image" Target="../media/image104.jpeg"/><Relationship Id="rId2" Type="http://schemas.openxmlformats.org/officeDocument/2006/relationships/image" Target="../media/image89.jpeg"/><Relationship Id="rId16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jpeg"/><Relationship Id="rId5" Type="http://schemas.openxmlformats.org/officeDocument/2006/relationships/image" Target="../media/image92.png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19" Type="http://schemas.openxmlformats.org/officeDocument/2006/relationships/image" Target="../media/image106.jpeg"/><Relationship Id="rId4" Type="http://schemas.openxmlformats.org/officeDocument/2006/relationships/image" Target="../media/image91.pn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0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2.jpe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0"/>
          <p:cNvSpPr txBox="1">
            <a:spLocks/>
          </p:cNvSpPr>
          <p:nvPr/>
        </p:nvSpPr>
        <p:spPr>
          <a:xfrm>
            <a:off x="675262" y="1772816"/>
            <a:ext cx="6914579" cy="32403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1: 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Einzelzahnlücke </a:t>
            </a:r>
          </a:p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2: 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Freiendsituation  </a:t>
            </a:r>
          </a:p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3: 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Schaltlücke </a:t>
            </a:r>
          </a:p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4: 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Schaltlücke &amp; Augmentation</a:t>
            </a:r>
          </a:p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/>
                </a:solidFill>
              </a:rPr>
              <a:t>Fall 5: Indikation</a:t>
            </a:r>
            <a:r>
              <a:rPr lang="de-DE" sz="2400" i="1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/>
                </a:solidFill>
              </a:rPr>
              <a:t> unbezahnter UK </a:t>
            </a:r>
          </a:p>
          <a:p>
            <a:pPr marL="0" indent="0">
              <a:buFont typeface="Arial" pitchFamily="34" charset="0"/>
              <a:buNone/>
            </a:pPr>
            <a:endParaRPr lang="de-DE" sz="2400" i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6: 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unbezahnter OK</a:t>
            </a:r>
            <a:endParaRPr lang="de-DE" sz="2400" i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feld 31"/>
          <p:cNvSpPr txBox="1"/>
          <p:nvPr/>
        </p:nvSpPr>
        <p:spPr>
          <a:xfrm>
            <a:off x="277224" y="3780329"/>
            <a:ext cx="623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Fall </a:t>
            </a:r>
            <a:r>
              <a:rPr lang="de-DE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5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 Indikation 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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unbezahnter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UK</a:t>
            </a:r>
          </a:p>
          <a:p>
            <a:pPr lvl="0"/>
            <a:r>
              <a:rPr lang="de-DE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		a)  mit Locator</a:t>
            </a:r>
            <a:endParaRPr lang="de-DE" sz="3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4930" y="6021288"/>
            <a:ext cx="6365422" cy="693946"/>
          </a:xfrm>
          <a:prstGeom prst="rect">
            <a:avLst/>
          </a:prstGeom>
          <a:blipFill dpi="0" rotWithShape="1">
            <a:blip r:embed="rId3" cstate="print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 flipV="1">
            <a:off x="-1548680" y="7605464"/>
            <a:ext cx="45719" cy="45719"/>
          </a:xfrm>
        </p:spPr>
        <p:txBody>
          <a:bodyPr/>
          <a:lstStyle/>
          <a:p>
            <a:r>
              <a:rPr lang="de-DE" sz="100" dirty="0" smtClean="0"/>
              <a:t>FALLPRÄSENTATION</a:t>
            </a:r>
            <a:endParaRPr lang="de-DE" sz="100" dirty="0"/>
          </a:p>
        </p:txBody>
      </p:sp>
      <p:sp>
        <p:nvSpPr>
          <p:cNvPr id="3" name="Textfeld 2"/>
          <p:cNvSpPr txBox="1"/>
          <p:nvPr/>
        </p:nvSpPr>
        <p:spPr>
          <a:xfrm>
            <a:off x="675262" y="395953"/>
            <a:ext cx="353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FALLPRÄSENTATION</a:t>
            </a:r>
            <a:endParaRPr lang="de-DE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9556" y="5085184"/>
            <a:ext cx="3678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Präoperativer Zustand IV. Quadrant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932040" y="5085184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Präoperativer Zustand III. Quadrant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13733" b="22661"/>
          <a:stretch>
            <a:fillRect/>
          </a:stretch>
        </p:blipFill>
        <p:spPr bwMode="auto">
          <a:xfrm>
            <a:off x="744664" y="1772816"/>
            <a:ext cx="3473317" cy="322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7549" b="17921"/>
          <a:stretch>
            <a:fillRect/>
          </a:stretch>
        </p:blipFill>
        <p:spPr bwMode="auto">
          <a:xfrm>
            <a:off x="4932040" y="1772816"/>
            <a:ext cx="3456384" cy="322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541" y="4037414"/>
            <a:ext cx="626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2195736" y="544522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de-DE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8927" y="899428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9772" y="404664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55576" y="4365104"/>
            <a:ext cx="2207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3mm dicke </a:t>
            </a:r>
            <a:r>
              <a:rPr lang="de-DE" b="1" dirty="0" err="1" smtClean="0">
                <a:solidFill>
                  <a:schemeClr val="bg1"/>
                </a:solidFill>
              </a:rPr>
              <a:t>Mucosa</a:t>
            </a:r>
            <a:endParaRPr lang="de-DE" b="1" dirty="0" smtClean="0">
              <a:solidFill>
                <a:schemeClr val="bg1"/>
              </a:solidFill>
            </a:endParaRPr>
          </a:p>
          <a:p>
            <a:r>
              <a:rPr lang="de-DE" b="1" dirty="0" smtClean="0">
                <a:solidFill>
                  <a:schemeClr val="bg1"/>
                </a:solidFill>
              </a:rPr>
              <a:t>6mm </a:t>
            </a:r>
            <a:r>
              <a:rPr lang="de-DE" b="1" dirty="0" err="1" smtClean="0">
                <a:solidFill>
                  <a:schemeClr val="bg1"/>
                </a:solidFill>
              </a:rPr>
              <a:t>attached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Gingiva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56632" y="4366845"/>
            <a:ext cx="2207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3mm dicke </a:t>
            </a:r>
            <a:r>
              <a:rPr lang="de-DE" b="1" dirty="0" err="1" smtClean="0">
                <a:solidFill>
                  <a:schemeClr val="bg1"/>
                </a:solidFill>
              </a:rPr>
              <a:t>Mucosa</a:t>
            </a:r>
            <a:endParaRPr lang="de-DE" b="1" dirty="0" smtClean="0">
              <a:solidFill>
                <a:schemeClr val="bg1"/>
              </a:solidFill>
            </a:endParaRPr>
          </a:p>
          <a:p>
            <a:r>
              <a:rPr lang="de-DE" b="1" dirty="0" smtClean="0">
                <a:solidFill>
                  <a:schemeClr val="bg1"/>
                </a:solidFill>
              </a:rPr>
              <a:t>6mm </a:t>
            </a:r>
            <a:r>
              <a:rPr lang="de-DE" b="1" dirty="0" err="1" smtClean="0">
                <a:solidFill>
                  <a:schemeClr val="bg1"/>
                </a:solidFill>
              </a:rPr>
              <a:t>attached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Gingiva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4788024" y="2924944"/>
            <a:ext cx="25273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de-DE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541" y="4037414"/>
            <a:ext cx="626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1"/>
          <a:stretch>
            <a:fillRect/>
          </a:stretch>
        </p:blipFill>
        <p:spPr bwMode="auto">
          <a:xfrm>
            <a:off x="1259632" y="1628800"/>
            <a:ext cx="633416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1187624" y="5147900"/>
            <a:ext cx="6982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OP-Feld (Knochendefekte im Bereich der Extraktionswunden)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8927" y="90872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9772" y="404664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53700" y="5157192"/>
            <a:ext cx="336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Mediale 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Implantatinsertion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27584" y="5157192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Mediale Pilotbohrungen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9" b="13749"/>
          <a:stretch>
            <a:fillRect/>
          </a:stretch>
        </p:blipFill>
        <p:spPr bwMode="auto">
          <a:xfrm>
            <a:off x="827584" y="1772816"/>
            <a:ext cx="347746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t="-767" b="45806"/>
          <a:stretch>
            <a:fillRect/>
          </a:stretch>
        </p:blipFill>
        <p:spPr bwMode="auto">
          <a:xfrm>
            <a:off x="4921753" y="1700808"/>
            <a:ext cx="339466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8927" y="90872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9772" y="404664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7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67544" y="4725144"/>
            <a:ext cx="82328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Inserierte Implantate mit Einbringpfosten</a:t>
            </a:r>
          </a:p>
          <a:p>
            <a:pPr algn="ctr"/>
            <a:r>
              <a:rPr lang="de-DE" sz="2000" dirty="0" err="1" smtClean="0"/>
              <a:t>Regio</a:t>
            </a:r>
            <a:r>
              <a:rPr lang="de-DE" sz="2000" dirty="0" smtClean="0"/>
              <a:t>  44+34:  </a:t>
            </a:r>
            <a:r>
              <a:rPr lang="de-DE" sz="2000" dirty="0" smtClean="0">
                <a:solidFill>
                  <a:srgbClr val="92D050"/>
                </a:solidFill>
              </a:rPr>
              <a:t>jeweils   </a:t>
            </a:r>
            <a:r>
              <a:rPr lang="de-DE" sz="2400" b="1" dirty="0" smtClean="0">
                <a:solidFill>
                  <a:srgbClr val="92D050"/>
                </a:solidFill>
              </a:rPr>
              <a:t>3,6 x  9,5mm</a:t>
            </a:r>
          </a:p>
          <a:p>
            <a:pPr algn="ctr"/>
            <a:r>
              <a:rPr lang="de-DE" sz="2000" dirty="0" smtClean="0"/>
              <a:t> </a:t>
            </a:r>
            <a:r>
              <a:rPr lang="de-DE" sz="2000" dirty="0" err="1" smtClean="0"/>
              <a:t>Regio</a:t>
            </a:r>
            <a:r>
              <a:rPr lang="de-DE" sz="2000" dirty="0" smtClean="0"/>
              <a:t>  41+31:  </a:t>
            </a:r>
            <a:r>
              <a:rPr lang="de-DE" sz="2000" dirty="0" smtClean="0">
                <a:solidFill>
                  <a:srgbClr val="92D050"/>
                </a:solidFill>
              </a:rPr>
              <a:t>jeweils   </a:t>
            </a:r>
            <a:r>
              <a:rPr lang="de-DE" sz="2400" b="1" dirty="0" smtClean="0">
                <a:solidFill>
                  <a:srgbClr val="92D050"/>
                </a:solidFill>
              </a:rPr>
              <a:t>3,6 x 11,5mm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286732" cy="28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46834"/>
          <a:stretch>
            <a:fillRect/>
          </a:stretch>
        </p:blipFill>
        <p:spPr bwMode="auto">
          <a:xfrm>
            <a:off x="5292080" y="1772816"/>
            <a:ext cx="3408332" cy="28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8927" y="90872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9772" y="404664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0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635896" y="5157192"/>
            <a:ext cx="1654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Implantate </a:t>
            </a:r>
            <a:r>
              <a:rPr lang="de-DE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situ</a:t>
            </a:r>
            <a:r>
              <a:rPr lang="de-DE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de-DE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99243"/>
            <a:ext cx="5184576" cy="363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8927" y="90872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9772" y="404664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347865" y="5209455"/>
            <a:ext cx="2520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Primärer Wundverschluss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52703" b="50514"/>
          <a:stretch>
            <a:fillRect/>
          </a:stretch>
        </p:blipFill>
        <p:spPr bwMode="auto">
          <a:xfrm rot="16200000">
            <a:off x="556272" y="1501506"/>
            <a:ext cx="2451102" cy="255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49486" r="56757"/>
          <a:stretch>
            <a:fillRect/>
          </a:stretch>
        </p:blipFill>
        <p:spPr bwMode="auto">
          <a:xfrm rot="5400000">
            <a:off x="3293438" y="2295561"/>
            <a:ext cx="2449380" cy="255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4" r="14294" b="50514"/>
          <a:stretch>
            <a:fillRect/>
          </a:stretch>
        </p:blipFill>
        <p:spPr bwMode="auto">
          <a:xfrm rot="5400000">
            <a:off x="6017191" y="2884178"/>
            <a:ext cx="2474481" cy="255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9552" y="90872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404664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115616" y="514790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Kontrolle unmittelbar nach der Implantation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Grafik 7" descr="siegmund 1.jpg"/>
          <p:cNvPicPr>
            <a:picLocks noChangeAspect="1"/>
          </p:cNvPicPr>
          <p:nvPr/>
        </p:nvPicPr>
        <p:blipFill>
          <a:blip r:embed="rId2" cstate="print"/>
          <a:srcRect t="33009" r="6163" b="8428"/>
          <a:stretch>
            <a:fillRect/>
          </a:stretch>
        </p:blipFill>
        <p:spPr>
          <a:xfrm>
            <a:off x="971600" y="1561340"/>
            <a:ext cx="7128792" cy="3451836"/>
          </a:xfrm>
          <a:prstGeom prst="flowChartAlternateProcess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39552" y="90872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75746" y="404664"/>
            <a:ext cx="6156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– POSTOPERATIVES KONTROLLBILD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476672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– postoperatives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5" t="19248" b="20257"/>
          <a:stretch>
            <a:fillRect/>
          </a:stretch>
        </p:blipFill>
        <p:spPr bwMode="auto">
          <a:xfrm>
            <a:off x="971600" y="1628800"/>
            <a:ext cx="194421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F:\Nibol Arbeit\Bilder Siegmund,M\Scannen0018.jpg"/>
          <p:cNvPicPr>
            <a:picLocks noChangeAspect="1" noChangeArrowheads="1"/>
          </p:cNvPicPr>
          <p:nvPr/>
        </p:nvPicPr>
        <p:blipFill>
          <a:blip r:embed="rId4" cstate="print"/>
          <a:srcRect t="7407"/>
          <a:stretch>
            <a:fillRect/>
          </a:stretch>
        </p:blipFill>
        <p:spPr bwMode="auto">
          <a:xfrm>
            <a:off x="3699093" y="1628800"/>
            <a:ext cx="1881019" cy="1224136"/>
          </a:xfrm>
          <a:prstGeom prst="rect">
            <a:avLst/>
          </a:prstGeom>
          <a:noFill/>
        </p:spPr>
      </p:pic>
      <p:pic>
        <p:nvPicPr>
          <p:cNvPr id="8" name="Picture 6" descr="C:\Users\Papas\Pictures\Eigene Scans\2012-11 (Nov)\Scannen0037.jpg"/>
          <p:cNvPicPr>
            <a:picLocks noChangeAspect="1" noChangeArrowheads="1"/>
          </p:cNvPicPr>
          <p:nvPr/>
        </p:nvPicPr>
        <p:blipFill>
          <a:blip r:embed="rId5" cstate="print"/>
          <a:srcRect r="7408"/>
          <a:stretch>
            <a:fillRect/>
          </a:stretch>
        </p:blipFill>
        <p:spPr bwMode="auto">
          <a:xfrm rot="16200000">
            <a:off x="6643148" y="1323684"/>
            <a:ext cx="1224139" cy="1834363"/>
          </a:xfrm>
          <a:prstGeom prst="rect">
            <a:avLst/>
          </a:prstGeom>
          <a:noFill/>
        </p:spPr>
      </p:pic>
      <p:pic>
        <p:nvPicPr>
          <p:cNvPr id="12" name="Picture 4" descr="C:\Users\Papas\Pictures\Eigene Scans\2012-11 (Nov)\Scannen00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357492" y="3382840"/>
            <a:ext cx="1172437" cy="1944217"/>
          </a:xfrm>
          <a:prstGeom prst="rect">
            <a:avLst/>
          </a:prstGeom>
          <a:noFill/>
        </p:spPr>
      </p:pic>
      <p:pic>
        <p:nvPicPr>
          <p:cNvPr id="14" name="Picture 5" descr="C:\Users\Papas\Pictures\Eigene Scans\2012-11 (Nov)\Scannen00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4055466" y="3416522"/>
            <a:ext cx="1172437" cy="1876854"/>
          </a:xfrm>
          <a:prstGeom prst="rect">
            <a:avLst/>
          </a:prstGeom>
          <a:noFill/>
        </p:spPr>
      </p:pic>
      <p:pic>
        <p:nvPicPr>
          <p:cNvPr id="16" name="Picture 2" descr="C:\Users\Papas\Pictures\Eigene Scans\2012-11 (Nov)\Scannen0049.jpg"/>
          <p:cNvPicPr>
            <a:picLocks noChangeAspect="1" noChangeArrowheads="1"/>
          </p:cNvPicPr>
          <p:nvPr/>
        </p:nvPicPr>
        <p:blipFill>
          <a:blip r:embed="rId8" cstate="print"/>
          <a:srcRect b="2000"/>
          <a:stretch>
            <a:fillRect/>
          </a:stretch>
        </p:blipFill>
        <p:spPr bwMode="auto">
          <a:xfrm rot="16200000">
            <a:off x="6679154" y="3447920"/>
            <a:ext cx="1152127" cy="1834365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971600" y="2915652"/>
            <a:ext cx="1228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4 Tage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p.o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10104" y="2974886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4 Monate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p.o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371575" y="2974886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Freilegung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65658" y="5003884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Gingivaformer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720881" y="5003884"/>
            <a:ext cx="157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Wundverschluss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75876" y="498873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Nach Naht-Ex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38927" y="899428"/>
            <a:ext cx="206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JUNI-OKTOBER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65289" y="404664"/>
            <a:ext cx="5734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 flipV="1">
            <a:off x="-2196752" y="7965504"/>
            <a:ext cx="45719" cy="45719"/>
          </a:xfrm>
        </p:spPr>
        <p:txBody>
          <a:bodyPr/>
          <a:lstStyle/>
          <a:p>
            <a:r>
              <a:rPr lang="de-DE" sz="100" dirty="0" smtClean="0"/>
              <a:t>Überblick – postoperative </a:t>
            </a:r>
            <a:r>
              <a:rPr lang="de-DE" sz="100" dirty="0" err="1" smtClean="0"/>
              <a:t>phase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4787860"/>
            <a:ext cx="35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Wundverschluss 14 Tage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p.o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6016" y="4787860"/>
            <a:ext cx="309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Zustand nach Nahtentfernung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5" t="19248" b="20257"/>
          <a:stretch>
            <a:fillRect/>
          </a:stretch>
        </p:blipFill>
        <p:spPr bwMode="auto">
          <a:xfrm>
            <a:off x="323528" y="2158272"/>
            <a:ext cx="4104456" cy="249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29154" b="6507"/>
          <a:stretch>
            <a:fillRect/>
          </a:stretch>
        </p:blipFill>
        <p:spPr bwMode="auto">
          <a:xfrm>
            <a:off x="4716016" y="2158272"/>
            <a:ext cx="4143230" cy="249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8927" y="908720"/>
            <a:ext cx="211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-OKTOBER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79207" y="404664"/>
            <a:ext cx="6009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Nibol Arbeit\Bilder Siegmund,M\Scannen0018.jpg"/>
          <p:cNvPicPr>
            <a:picLocks noChangeAspect="1" noChangeArrowheads="1"/>
          </p:cNvPicPr>
          <p:nvPr/>
        </p:nvPicPr>
        <p:blipFill>
          <a:blip r:embed="rId2" cstate="print"/>
          <a:srcRect t="7407"/>
          <a:stretch>
            <a:fillRect/>
          </a:stretch>
        </p:blipFill>
        <p:spPr bwMode="auto">
          <a:xfrm>
            <a:off x="323528" y="2178940"/>
            <a:ext cx="4032448" cy="2474195"/>
          </a:xfrm>
          <a:prstGeom prst="rect">
            <a:avLst/>
          </a:prstGeom>
          <a:noFill/>
        </p:spPr>
      </p:pic>
      <p:pic>
        <p:nvPicPr>
          <p:cNvPr id="8" name="Picture 6" descr="C:\Users\Papas\Pictures\Eigene Scans\2012-11 (Nov)\Scannen0037.jpg"/>
          <p:cNvPicPr>
            <a:picLocks noChangeAspect="1" noChangeArrowheads="1"/>
          </p:cNvPicPr>
          <p:nvPr/>
        </p:nvPicPr>
        <p:blipFill>
          <a:blip r:embed="rId3" cstate="print"/>
          <a:srcRect r="7408"/>
          <a:stretch>
            <a:fillRect/>
          </a:stretch>
        </p:blipFill>
        <p:spPr bwMode="auto">
          <a:xfrm rot="16200000">
            <a:off x="5582083" y="1414740"/>
            <a:ext cx="2474192" cy="4002586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350182" y="4787860"/>
            <a:ext cx="2853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Zustand vor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Implantatfreilegung</a:t>
            </a:r>
            <a:endParaRPr lang="de-DE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788024" y="4797152"/>
            <a:ext cx="3576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Supracrestaler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Schnitt Kieferkammmitte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908720"/>
            <a:ext cx="158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OKTOBER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79207" y="404664"/>
            <a:ext cx="6009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22"/>
          <p:cNvSpPr txBox="1"/>
          <p:nvPr/>
        </p:nvSpPr>
        <p:spPr>
          <a:xfrm>
            <a:off x="1043608" y="1730132"/>
            <a:ext cx="66637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Nicht 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mehr erhaltungswürdige Eckzähne </a:t>
            </a:r>
            <a:endParaRPr lang="de-DE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Insuffiziente 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erneuerungsbedürftige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Prothesen</a:t>
            </a:r>
            <a:endParaRPr lang="de-DE" i="1" dirty="0">
              <a:solidFill>
                <a:srgbClr val="92D050"/>
              </a:solidFill>
            </a:endParaRPr>
          </a:p>
        </p:txBody>
      </p:sp>
      <p:sp>
        <p:nvSpPr>
          <p:cNvPr id="9" name="Textfeld 21"/>
          <p:cNvSpPr txBox="1"/>
          <p:nvPr/>
        </p:nvSpPr>
        <p:spPr>
          <a:xfrm>
            <a:off x="1043609" y="3356699"/>
            <a:ext cx="696389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Therapie: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Extraktion der Teleskopzähne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b="1" i="1" dirty="0" smtClean="0">
                <a:solidFill>
                  <a:srgbClr val="92D050"/>
                </a:solidFill>
              </a:rPr>
              <a:t>DVT </a:t>
            </a:r>
            <a:r>
              <a:rPr lang="de-DE" b="1" i="1" dirty="0">
                <a:solidFill>
                  <a:srgbClr val="92D050"/>
                </a:solidFill>
              </a:rPr>
              <a:t>– Planung  </a:t>
            </a:r>
            <a:r>
              <a:rPr lang="de-DE" sz="1400" b="1" i="1" dirty="0">
                <a:solidFill>
                  <a:srgbClr val="92D050"/>
                </a:solidFill>
              </a:rPr>
              <a:t>(von  05/2012</a:t>
            </a:r>
            <a:r>
              <a:rPr lang="de-DE" b="1" i="1" dirty="0">
                <a:solidFill>
                  <a:srgbClr val="92D050"/>
                </a:solidFill>
              </a:rPr>
              <a:t>):    Implantation Regio  </a:t>
            </a:r>
            <a:r>
              <a:rPr lang="de-DE" b="1" i="1" dirty="0" smtClean="0">
                <a:solidFill>
                  <a:srgbClr val="92D050"/>
                </a:solidFill>
              </a:rPr>
              <a:t>44-42-32-34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Locator </a:t>
            </a:r>
            <a:r>
              <a:rPr lang="de-DE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– Prothese 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3568" y="548680"/>
            <a:ext cx="315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PATIENT</a:t>
            </a:r>
            <a:r>
              <a:rPr lang="de-DE" sz="2800" smtClean="0"/>
              <a:t>    GEB</a:t>
            </a:r>
            <a:r>
              <a:rPr lang="de-DE" sz="2800" dirty="0" smtClean="0"/>
              <a:t>. 1940</a:t>
            </a:r>
            <a:endParaRPr lang="de-DE" sz="2800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-1836712" y="7389440"/>
            <a:ext cx="45719" cy="45719"/>
          </a:xfrm>
        </p:spPr>
        <p:txBody>
          <a:bodyPr/>
          <a:lstStyle/>
          <a:p>
            <a:r>
              <a:rPr lang="de-DE" sz="100" dirty="0" smtClean="0"/>
              <a:t>PATIENT  MARIANNE SIEGMUND,</a:t>
            </a:r>
            <a:r>
              <a:rPr lang="de-DE" sz="100" baseline="0" dirty="0" smtClean="0"/>
              <a:t>  geb. 1940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150429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7" y="4797152"/>
            <a:ext cx="403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Einbringen der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Gingivaformer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Höhe 3mm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60032" y="4797152"/>
            <a:ext cx="395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Primärer  Wundverschluss 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2" name="Picture 4" descr="C:\Users\Papas\Pictures\Eigene Scans\2012-11 (Nov)\Scannen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07605" y="1448778"/>
            <a:ext cx="2520279" cy="3888434"/>
          </a:xfrm>
          <a:prstGeom prst="rect">
            <a:avLst/>
          </a:prstGeom>
          <a:noFill/>
        </p:spPr>
      </p:pic>
      <p:pic>
        <p:nvPicPr>
          <p:cNvPr id="2053" name="Picture 5" descr="C:\Users\Papas\Pictures\Eigene Scans\2012-11 (Nov)\Scannen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80113" y="1412775"/>
            <a:ext cx="2520281" cy="3960440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539552" y="908720"/>
            <a:ext cx="158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OKTOBER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79207" y="404664"/>
            <a:ext cx="6009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apas\Pictures\Eigene Scans\2012-11 (Nov)\Scannen0049.jpg"/>
          <p:cNvPicPr>
            <a:picLocks noChangeAspect="1" noChangeArrowheads="1"/>
          </p:cNvPicPr>
          <p:nvPr/>
        </p:nvPicPr>
        <p:blipFill>
          <a:blip r:embed="rId2" cstate="print"/>
          <a:srcRect b="2000"/>
          <a:stretch>
            <a:fillRect/>
          </a:stretch>
        </p:blipFill>
        <p:spPr bwMode="auto">
          <a:xfrm rot="16200000">
            <a:off x="2838346" y="194103"/>
            <a:ext cx="3456384" cy="6181763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1475656" y="5157192"/>
            <a:ext cx="6181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Gingivaformer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: Höhe 5mm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908720"/>
            <a:ext cx="158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OKTOBER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79207" y="404664"/>
            <a:ext cx="6009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83226" y="5229200"/>
            <a:ext cx="701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Kontrollbild nach 4 Monaten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Grafik 5" descr="siegmund 2-1.jpg"/>
          <p:cNvPicPr>
            <a:picLocks noChangeAspect="1"/>
          </p:cNvPicPr>
          <p:nvPr/>
        </p:nvPicPr>
        <p:blipFill>
          <a:blip r:embed="rId2" cstate="print"/>
          <a:srcRect t="8556"/>
          <a:stretch>
            <a:fillRect/>
          </a:stretch>
        </p:blipFill>
        <p:spPr>
          <a:xfrm>
            <a:off x="1043608" y="1628800"/>
            <a:ext cx="7017166" cy="3456384"/>
          </a:xfrm>
          <a:prstGeom prst="flowChartAlternateProcess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39552" y="908720"/>
            <a:ext cx="158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OKTOBER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404664"/>
            <a:ext cx="6156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– POSTOPERATIVES KONTROLLBILD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836712" y="7677472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– </a:t>
            </a:r>
            <a:r>
              <a:rPr lang="de-DE" sz="100" dirty="0" err="1" smtClean="0"/>
              <a:t>kontrollbild</a:t>
            </a:r>
            <a:r>
              <a:rPr lang="de-DE" sz="100" dirty="0" smtClean="0"/>
              <a:t> mit </a:t>
            </a:r>
            <a:r>
              <a:rPr lang="de-DE" sz="100" dirty="0" err="1" smtClean="0"/>
              <a:t>gingivaformer</a:t>
            </a:r>
            <a:endParaRPr lang="de-DE" sz="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Papas\Pictures\Eigene Scans\2012-11 (Nov)\Scannen0055.jpg"/>
          <p:cNvPicPr>
            <a:picLocks noChangeAspect="1" noChangeArrowheads="1"/>
          </p:cNvPicPr>
          <p:nvPr/>
        </p:nvPicPr>
        <p:blipFill>
          <a:blip r:embed="rId3" cstate="print">
            <a:lum bright="-26000" contrast="5000"/>
          </a:blip>
          <a:srcRect/>
          <a:stretch>
            <a:fillRect/>
          </a:stretch>
        </p:blipFill>
        <p:spPr bwMode="auto">
          <a:xfrm rot="16200000">
            <a:off x="6894634" y="3482631"/>
            <a:ext cx="1115371" cy="1872208"/>
          </a:xfrm>
          <a:prstGeom prst="rect">
            <a:avLst/>
          </a:prstGeom>
          <a:noFill/>
        </p:spPr>
      </p:pic>
      <p:pic>
        <p:nvPicPr>
          <p:cNvPr id="8" name="Picture 3" descr="C:\Users\Papas\Pictures\Eigene Scans\2012-11 (Nov)\Scannen0050.jpg"/>
          <p:cNvPicPr>
            <a:picLocks noChangeAspect="1" noChangeArrowheads="1"/>
          </p:cNvPicPr>
          <p:nvPr/>
        </p:nvPicPr>
        <p:blipFill>
          <a:blip r:embed="rId4" cstate="print"/>
          <a:srcRect l="3571"/>
          <a:stretch>
            <a:fillRect/>
          </a:stretch>
        </p:blipFill>
        <p:spPr bwMode="auto">
          <a:xfrm rot="16200000">
            <a:off x="1184760" y="1229194"/>
            <a:ext cx="1213594" cy="2071957"/>
          </a:xfrm>
          <a:prstGeom prst="rect">
            <a:avLst/>
          </a:prstGeom>
          <a:noFill/>
        </p:spPr>
      </p:pic>
      <p:pic>
        <p:nvPicPr>
          <p:cNvPr id="9" name="Picture 2" descr="C:\Users\Papas\Pictures\Eigene Scans\2012-11 (Nov)\Scannen0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808906" y="1292451"/>
            <a:ext cx="1213591" cy="1945445"/>
          </a:xfrm>
          <a:prstGeom prst="rect">
            <a:avLst/>
          </a:prstGeom>
          <a:noFill/>
        </p:spPr>
      </p:pic>
      <p:pic>
        <p:nvPicPr>
          <p:cNvPr id="11" name="Picture 3" descr="C:\Users\Papas\Pictures\Eigene Scans\2012-11 (Nov)\Scannen0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223260" y="3372146"/>
            <a:ext cx="1136591" cy="2071959"/>
          </a:xfrm>
          <a:prstGeom prst="rect">
            <a:avLst/>
          </a:prstGeom>
          <a:noFill/>
        </p:spPr>
      </p:pic>
      <p:pic>
        <p:nvPicPr>
          <p:cNvPr id="12" name="Picture 2" descr="C:\Users\Papas\Pictures\Eigene Scans\2012-11 (Nov)\Scannen00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4107067" y="3446426"/>
            <a:ext cx="1136593" cy="1923400"/>
          </a:xfrm>
          <a:prstGeom prst="rect">
            <a:avLst/>
          </a:prstGeom>
          <a:noFill/>
        </p:spPr>
      </p:pic>
      <p:sp>
        <p:nvSpPr>
          <p:cNvPr id="17" name="Rechteck 16"/>
          <p:cNvSpPr/>
          <p:nvPr/>
        </p:nvSpPr>
        <p:spPr>
          <a:xfrm>
            <a:off x="3707904" y="436510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Grafik 18" descr="DSC06123.JPG"/>
          <p:cNvPicPr>
            <a:picLocks noChangeAspect="1"/>
          </p:cNvPicPr>
          <p:nvPr/>
        </p:nvPicPr>
        <p:blipFill>
          <a:blip r:embed="rId8" cstate="print"/>
          <a:srcRect l="9176" t="8224" r="11915" b="4054"/>
          <a:stretch>
            <a:fillRect/>
          </a:stretch>
        </p:blipFill>
        <p:spPr>
          <a:xfrm>
            <a:off x="3707904" y="1659709"/>
            <a:ext cx="1929158" cy="121226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55576" y="2987660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Abformung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707904" y="2987660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Abdruck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446280" y="2987660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Locator </a:t>
            </a:r>
            <a:r>
              <a:rPr lang="de-DE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situ</a:t>
            </a:r>
            <a:endParaRPr lang="de-DE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55576" y="5075892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Gerüstanprobe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37609" y="507589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Aktivierung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16216" y="5075892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Fertigstellung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39552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39552" y="404664"/>
            <a:ext cx="5580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 flipV="1">
            <a:off x="-1908720" y="7749480"/>
            <a:ext cx="73968" cy="45719"/>
          </a:xfrm>
        </p:spPr>
        <p:txBody>
          <a:bodyPr/>
          <a:lstStyle/>
          <a:p>
            <a:r>
              <a:rPr lang="de-DE" sz="100" dirty="0" smtClean="0"/>
              <a:t>Überblick – prothetische </a:t>
            </a:r>
            <a:r>
              <a:rPr lang="de-DE" sz="100" dirty="0" err="1" smtClean="0"/>
              <a:t>phase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839956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4932039" y="4921423"/>
            <a:ext cx="388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Impregumabdruck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mit Abformpfosten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3" descr="C:\Users\Papas\Pictures\Eigene Scans\2012-11 (Nov)\Scannen0050.jpg"/>
          <p:cNvPicPr>
            <a:picLocks noChangeAspect="1" noChangeArrowheads="1"/>
          </p:cNvPicPr>
          <p:nvPr/>
        </p:nvPicPr>
        <p:blipFill>
          <a:blip r:embed="rId2" cstate="print"/>
          <a:srcRect l="3571"/>
          <a:stretch>
            <a:fillRect/>
          </a:stretch>
        </p:blipFill>
        <p:spPr bwMode="auto">
          <a:xfrm rot="16200000">
            <a:off x="1083612" y="1300764"/>
            <a:ext cx="2736304" cy="4256472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323528" y="4931876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Abformpfosten ( offene Abformung)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de-DE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Grafik 6" descr="DSC06123.JPG"/>
          <p:cNvPicPr>
            <a:picLocks noChangeAspect="1"/>
          </p:cNvPicPr>
          <p:nvPr/>
        </p:nvPicPr>
        <p:blipFill>
          <a:blip r:embed="rId3" cstate="print"/>
          <a:srcRect l="9176" t="8224" r="11915" b="4054"/>
          <a:stretch>
            <a:fillRect/>
          </a:stretch>
        </p:blipFill>
        <p:spPr>
          <a:xfrm>
            <a:off x="4932041" y="2060846"/>
            <a:ext cx="3888432" cy="273630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539552" y="908720"/>
            <a:ext cx="1744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2012</a:t>
            </a:r>
          </a:p>
        </p:txBody>
      </p:sp>
      <p:sp>
        <p:nvSpPr>
          <p:cNvPr id="3" name="Rechteck 2"/>
          <p:cNvSpPr/>
          <p:nvPr/>
        </p:nvSpPr>
        <p:spPr>
          <a:xfrm>
            <a:off x="539552" y="404664"/>
            <a:ext cx="5854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</a:t>
            </a:r>
            <a:r>
              <a:rPr lang="de-DE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PHASE – REGIO 44 - 34</a:t>
            </a:r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DSC06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004908"/>
            <a:ext cx="3816424" cy="272776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57771" y="4859868"/>
            <a:ext cx="389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Einbringen der Laborimplantate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932040" y="4859868"/>
            <a:ext cx="365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Meistermodell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9552" y="404664"/>
            <a:ext cx="5854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Grafik 8" descr="DSC06157.JPG"/>
          <p:cNvPicPr>
            <a:picLocks noChangeAspect="1"/>
          </p:cNvPicPr>
          <p:nvPr/>
        </p:nvPicPr>
        <p:blipFill>
          <a:blip r:embed="rId3" cstate="print"/>
          <a:srcRect l="6723" t="809" r="17638" b="21352"/>
          <a:stretch>
            <a:fillRect/>
          </a:stretch>
        </p:blipFill>
        <p:spPr>
          <a:xfrm>
            <a:off x="4872660" y="2004907"/>
            <a:ext cx="3775394" cy="271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2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267638" y="4643844"/>
            <a:ext cx="1568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Locatoranprobe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2" descr="C:\Users\Papas\Pictures\Eigene Scans\2012-11 (Nov)\Scannen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0821" y="1221950"/>
            <a:ext cx="2376264" cy="4198070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539552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404664"/>
            <a:ext cx="5854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– REGIO 44 - 34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3" descr="C:\Users\Papas\Pictures\Eigene Scans\2012-11 (Nov)\Scannen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16118" y="1232752"/>
            <a:ext cx="2376266" cy="4176465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>
          <a:xfrm>
            <a:off x="4777146" y="4643844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Gerüstanprobe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5796136" y="3284984"/>
            <a:ext cx="2719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Eingliederung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0" name="Picture 2" descr="C:\Users\Papas\Pictures\Eigene Scans\2012-11 (Nov)\Scannen0054.jpg"/>
          <p:cNvPicPr>
            <a:picLocks noChangeAspect="1" noChangeArrowheads="1"/>
          </p:cNvPicPr>
          <p:nvPr/>
        </p:nvPicPr>
        <p:blipFill>
          <a:blip r:embed="rId2" cstate="print">
            <a:lum bright="-16000" contrast="7000"/>
          </a:blip>
          <a:srcRect/>
          <a:stretch>
            <a:fillRect/>
          </a:stretch>
        </p:blipFill>
        <p:spPr bwMode="auto">
          <a:xfrm rot="16200000">
            <a:off x="6223012" y="871707"/>
            <a:ext cx="1721710" cy="2719478"/>
          </a:xfrm>
          <a:prstGeom prst="rect">
            <a:avLst/>
          </a:prstGeom>
          <a:noFill/>
        </p:spPr>
      </p:pic>
      <p:pic>
        <p:nvPicPr>
          <p:cNvPr id="7171" name="Picture 3" descr="C:\Users\Papas\Pictures\Eigene Scans\2012-11 (Nov)\Scannen0055.jpg"/>
          <p:cNvPicPr>
            <a:picLocks noChangeAspect="1" noChangeArrowheads="1"/>
          </p:cNvPicPr>
          <p:nvPr/>
        </p:nvPicPr>
        <p:blipFill>
          <a:blip r:embed="rId3" cstate="print">
            <a:lum bright="-26000" contrast="5000"/>
          </a:blip>
          <a:srcRect/>
          <a:stretch>
            <a:fillRect/>
          </a:stretch>
        </p:blipFill>
        <p:spPr bwMode="auto">
          <a:xfrm rot="16200000">
            <a:off x="6296023" y="3353521"/>
            <a:ext cx="1719704" cy="2719477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539552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404664"/>
            <a:ext cx="541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ENDVERSORGUNG 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2" descr="C:\Users\Papas\Pictures\Eigene Scans\2012-11 (Nov)\Scannen0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13625" y="1350744"/>
            <a:ext cx="2624532" cy="4124266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664829" y="4869160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Locatoraktivierung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mit Drehmoment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5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83568" y="4797152"/>
            <a:ext cx="774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Kontrollbild nach Eingliederung der definitiven Versorgung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Grafik 7" descr="siegmund 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916832"/>
            <a:ext cx="7740352" cy="2725360"/>
          </a:xfrm>
          <a:prstGeom prst="flowChartAlternateProcess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39552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404664"/>
            <a:ext cx="3493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– KONTROLLBILD 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548680" y="7677472"/>
            <a:ext cx="72008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baseline="0" dirty="0" smtClean="0"/>
              <a:t> – </a:t>
            </a:r>
            <a:r>
              <a:rPr lang="de-DE" sz="100" baseline="0" dirty="0" err="1" smtClean="0"/>
              <a:t>kontrollbild</a:t>
            </a:r>
            <a:r>
              <a:rPr lang="de-DE" sz="100" baseline="0" dirty="0" smtClean="0"/>
              <a:t> mit </a:t>
            </a:r>
            <a:r>
              <a:rPr lang="de-DE" sz="100" baseline="0" dirty="0" err="1" smtClean="0"/>
              <a:t>ze</a:t>
            </a:r>
            <a:endParaRPr lang="de-DE" sz="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DSC06121.JPG"/>
          <p:cNvPicPr>
            <a:picLocks noChangeAspect="1"/>
          </p:cNvPicPr>
          <p:nvPr/>
        </p:nvPicPr>
        <p:blipFill>
          <a:blip r:embed="rId3" cstate="print"/>
          <a:srcRect l="15000" t="7470" r="11666" b="10525"/>
          <a:stretch>
            <a:fillRect/>
          </a:stretch>
        </p:blipFill>
        <p:spPr>
          <a:xfrm>
            <a:off x="2627784" y="1415906"/>
            <a:ext cx="1728192" cy="1221005"/>
          </a:xfrm>
          <a:prstGeom prst="rect">
            <a:avLst/>
          </a:prstGeom>
        </p:spPr>
      </p:pic>
      <p:pic>
        <p:nvPicPr>
          <p:cNvPr id="6" name="Grafik 5" descr="DSC06157.JPG"/>
          <p:cNvPicPr>
            <a:picLocks noChangeAspect="1"/>
          </p:cNvPicPr>
          <p:nvPr/>
        </p:nvPicPr>
        <p:blipFill>
          <a:blip r:embed="rId4" cstate="print"/>
          <a:srcRect l="6723" t="809" r="17638" b="21352"/>
          <a:stretch>
            <a:fillRect/>
          </a:stretch>
        </p:blipFill>
        <p:spPr>
          <a:xfrm>
            <a:off x="4716016" y="1415906"/>
            <a:ext cx="1728192" cy="1221005"/>
          </a:xfrm>
          <a:prstGeom prst="rect">
            <a:avLst/>
          </a:prstGeom>
        </p:spPr>
      </p:pic>
      <p:pic>
        <p:nvPicPr>
          <p:cNvPr id="9" name="Grafik 8" descr="DSC06165.JPG"/>
          <p:cNvPicPr>
            <a:picLocks noChangeAspect="1"/>
          </p:cNvPicPr>
          <p:nvPr/>
        </p:nvPicPr>
        <p:blipFill>
          <a:blip r:embed="rId5" cstate="print"/>
          <a:srcRect l="8651" t="3222" r="19208" b="22014"/>
          <a:stretch>
            <a:fillRect/>
          </a:stretch>
        </p:blipFill>
        <p:spPr>
          <a:xfrm>
            <a:off x="6804248" y="1415906"/>
            <a:ext cx="1728192" cy="1221005"/>
          </a:xfrm>
          <a:prstGeom prst="rect">
            <a:avLst/>
          </a:prstGeom>
        </p:spPr>
      </p:pic>
      <p:pic>
        <p:nvPicPr>
          <p:cNvPr id="8" name="Grafik 7" descr="DSC06195.JPG"/>
          <p:cNvPicPr>
            <a:picLocks noChangeAspect="1"/>
          </p:cNvPicPr>
          <p:nvPr/>
        </p:nvPicPr>
        <p:blipFill>
          <a:blip r:embed="rId6" cstate="print"/>
          <a:srcRect l="22030" t="2531" r="27133"/>
          <a:stretch>
            <a:fillRect/>
          </a:stretch>
        </p:blipFill>
        <p:spPr>
          <a:xfrm>
            <a:off x="971600" y="3360414"/>
            <a:ext cx="1512168" cy="1940794"/>
          </a:xfrm>
          <a:prstGeom prst="rect">
            <a:avLst/>
          </a:prstGeom>
        </p:spPr>
      </p:pic>
      <p:pic>
        <p:nvPicPr>
          <p:cNvPr id="10" name="Grafik 9" descr="DSC060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3511348"/>
            <a:ext cx="2448272" cy="1638926"/>
          </a:xfrm>
          <a:prstGeom prst="rect">
            <a:avLst/>
          </a:prstGeom>
        </p:spPr>
      </p:pic>
      <p:pic>
        <p:nvPicPr>
          <p:cNvPr id="11" name="Grafik 10" descr="DSC06020.JPG"/>
          <p:cNvPicPr>
            <a:picLocks noChangeAspect="1"/>
          </p:cNvPicPr>
          <p:nvPr/>
        </p:nvPicPr>
        <p:blipFill>
          <a:blip r:embed="rId8" cstate="print"/>
          <a:srcRect l="2410"/>
          <a:stretch>
            <a:fillRect/>
          </a:stretch>
        </p:blipFill>
        <p:spPr>
          <a:xfrm>
            <a:off x="5724128" y="3511348"/>
            <a:ext cx="2415305" cy="1638926"/>
          </a:xfrm>
          <a:prstGeom prst="rect">
            <a:avLst/>
          </a:prstGeom>
        </p:spPr>
      </p:pic>
      <p:pic>
        <p:nvPicPr>
          <p:cNvPr id="12" name="Grafik 11" descr="DSC061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1415906"/>
            <a:ext cx="1728191" cy="12210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67544" y="270892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Abdruck 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27784" y="270892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Arbeitsmodell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16016" y="2708920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Meistermodell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804248" y="270892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Gerüst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71600" y="5373216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Fertigstellung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788024" y="5363924"/>
            <a:ext cx="25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Modelle nach Fertigstellung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39552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29006" y="404664"/>
            <a:ext cx="6419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ZAHNTECHNISCHER ABLAUF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idx="4294967295"/>
          </p:nvPr>
        </p:nvSpPr>
        <p:spPr>
          <a:xfrm>
            <a:off x="-1692696" y="7533456"/>
            <a:ext cx="45719" cy="45719"/>
          </a:xfrm>
        </p:spPr>
        <p:txBody>
          <a:bodyPr/>
          <a:lstStyle/>
          <a:p>
            <a:r>
              <a:rPr lang="de-DE" sz="100" dirty="0" smtClean="0"/>
              <a:t>Überblick – zahntechnischer </a:t>
            </a:r>
            <a:r>
              <a:rPr lang="de-DE" sz="100" dirty="0" err="1" smtClean="0"/>
              <a:t>ablauf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4206825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62000" y="4270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000" b="0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772816"/>
            <a:ext cx="2664297" cy="1164092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9551" y="404664"/>
            <a:ext cx="7862107" cy="76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Diagnostik und Planung</a:t>
            </a:r>
            <a:r>
              <a:rPr lang="de-DE" sz="3200" b="1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  <a:t/>
            </a:r>
            <a:br>
              <a:rPr lang="de-DE" sz="3200" b="1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</a:br>
            <a:endParaRPr lang="de-DE" sz="1600" b="1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2" descr="D:\Rita-Privat\Masterthesis\Scripte für Master\DVT- PLANUNG von MESANTIS\Siegmund, Marianne\Siegmund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2492896"/>
            <a:ext cx="864096" cy="714043"/>
          </a:xfrm>
          <a:prstGeom prst="rect">
            <a:avLst/>
          </a:prstGeom>
          <a:noFill/>
        </p:spPr>
      </p:pic>
      <p:pic>
        <p:nvPicPr>
          <p:cNvPr id="7" name="Picture 3" descr="D:\Rita-Privat\Masterthesis\Scripte für Master\DVT- PLANUNG von MESANTIS\Siegmund, Marianne\Siegmund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556792"/>
            <a:ext cx="1034583" cy="85446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861048"/>
            <a:ext cx="864096" cy="1194325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221088"/>
            <a:ext cx="818346" cy="1125541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248" y="4221088"/>
            <a:ext cx="792088" cy="1125541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8344" y="3789040"/>
            <a:ext cx="874440" cy="1194325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0"/>
          <a:stretch>
            <a:fillRect/>
          </a:stretch>
        </p:blipFill>
        <p:spPr bwMode="auto">
          <a:xfrm>
            <a:off x="323528" y="1602838"/>
            <a:ext cx="1512168" cy="1106082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70"/>
          <a:stretch>
            <a:fillRect/>
          </a:stretch>
        </p:blipFill>
        <p:spPr bwMode="auto">
          <a:xfrm>
            <a:off x="2119083" y="1602838"/>
            <a:ext cx="1516813" cy="1106081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9"/>
          <a:stretch>
            <a:fillRect/>
          </a:stretch>
        </p:blipFill>
        <p:spPr bwMode="auto">
          <a:xfrm>
            <a:off x="323528" y="3672546"/>
            <a:ext cx="1262910" cy="119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12023"/>
            <a:ext cx="1728192" cy="115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9552" y="899428"/>
            <a:ext cx="187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APRIL/MAI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3528" y="27809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or Extraktion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39552" y="4941168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Immediat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553548" y="494116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Schablone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868144" y="3212976"/>
            <a:ext cx="1689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 - Aufnahmen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itel 21"/>
          <p:cNvSpPr>
            <a:spLocks noGrp="1"/>
          </p:cNvSpPr>
          <p:nvPr>
            <p:ph type="title" idx="4294967295"/>
          </p:nvPr>
        </p:nvSpPr>
        <p:spPr>
          <a:xfrm>
            <a:off x="-1548680" y="7461448"/>
            <a:ext cx="45719" cy="45719"/>
          </a:xfrm>
        </p:spPr>
        <p:txBody>
          <a:bodyPr/>
          <a:lstStyle/>
          <a:p>
            <a:r>
              <a:rPr lang="de-DE" sz="100" dirty="0" smtClean="0"/>
              <a:t>Überblick – </a:t>
            </a:r>
            <a:r>
              <a:rPr lang="de-DE" sz="100" dirty="0" err="1" smtClean="0"/>
              <a:t>diagnostik</a:t>
            </a:r>
            <a:r>
              <a:rPr lang="de-DE" sz="100" dirty="0" smtClean="0"/>
              <a:t> UND PLANUNG</a:t>
            </a:r>
            <a:endParaRPr lang="de-DE" sz="1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5796"/>
            <a:ext cx="3600400" cy="1731156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Grafik 10" descr="siegmund 1.jpg"/>
          <p:cNvPicPr>
            <a:picLocks noChangeAspect="1"/>
          </p:cNvPicPr>
          <p:nvPr/>
        </p:nvPicPr>
        <p:blipFill>
          <a:blip r:embed="rId4" cstate="print"/>
          <a:srcRect t="33009" r="6163" b="8428"/>
          <a:stretch>
            <a:fillRect/>
          </a:stretch>
        </p:blipFill>
        <p:spPr>
          <a:xfrm>
            <a:off x="4860032" y="1265796"/>
            <a:ext cx="3600400" cy="1731156"/>
          </a:xfrm>
          <a:prstGeom prst="flowChartAlternateProcess">
            <a:avLst/>
          </a:prstGeom>
        </p:spPr>
      </p:pic>
      <p:pic>
        <p:nvPicPr>
          <p:cNvPr id="14" name="Grafik 13" descr="siegmund 2-1.jpg"/>
          <p:cNvPicPr>
            <a:picLocks noChangeAspect="1"/>
          </p:cNvPicPr>
          <p:nvPr/>
        </p:nvPicPr>
        <p:blipFill>
          <a:blip r:embed="rId5" cstate="print"/>
          <a:srcRect t="30397"/>
          <a:stretch>
            <a:fillRect/>
          </a:stretch>
        </p:blipFill>
        <p:spPr>
          <a:xfrm>
            <a:off x="683568" y="3573016"/>
            <a:ext cx="3600400" cy="1656184"/>
          </a:xfrm>
          <a:prstGeom prst="flowChartAlternateProcess">
            <a:avLst/>
          </a:prstGeom>
        </p:spPr>
      </p:pic>
      <p:pic>
        <p:nvPicPr>
          <p:cNvPr id="15" name="Grafik 14" descr="siegmund 3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4266" y="3746337"/>
            <a:ext cx="3312368" cy="1309541"/>
          </a:xfrm>
          <a:prstGeom prst="flowChartAlternateProcess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1907207" y="3068960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084168" y="3059668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792757" y="5288655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Oktober 2012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845918" y="5291916"/>
            <a:ext cx="153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404664"/>
            <a:ext cx="5556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ÜBERSICHT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RÖNTGENAUFNAHMEN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-1476672" y="7605464"/>
            <a:ext cx="45719" cy="78789"/>
          </a:xfrm>
        </p:spPr>
        <p:txBody>
          <a:bodyPr/>
          <a:lstStyle/>
          <a:p>
            <a:r>
              <a:rPr lang="de-DE" sz="100" dirty="0" smtClean="0"/>
              <a:t>Überblick </a:t>
            </a:r>
            <a:r>
              <a:rPr lang="de-DE" sz="100" dirty="0" err="1" smtClean="0"/>
              <a:t>röntgenaufnahmen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2451071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5" t="19248" b="20257"/>
          <a:stretch>
            <a:fillRect/>
          </a:stretch>
        </p:blipFill>
        <p:spPr bwMode="auto">
          <a:xfrm>
            <a:off x="392744" y="4408428"/>
            <a:ext cx="866888" cy="50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29154" b="6507"/>
          <a:stretch>
            <a:fillRect/>
          </a:stretch>
        </p:blipFill>
        <p:spPr bwMode="auto">
          <a:xfrm>
            <a:off x="1386775" y="4408428"/>
            <a:ext cx="880969" cy="50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F:\Nibol Arbeit\Bilder Siegmund,M\Scannen0018.jpg"/>
          <p:cNvPicPr>
            <a:picLocks noChangeAspect="1" noChangeArrowheads="1"/>
          </p:cNvPicPr>
          <p:nvPr/>
        </p:nvPicPr>
        <p:blipFill>
          <a:blip r:embed="rId4" cstate="print"/>
          <a:srcRect t="7407"/>
          <a:stretch>
            <a:fillRect/>
          </a:stretch>
        </p:blipFill>
        <p:spPr bwMode="auto">
          <a:xfrm>
            <a:off x="2654814" y="4408428"/>
            <a:ext cx="837066" cy="500766"/>
          </a:xfrm>
          <a:prstGeom prst="rect">
            <a:avLst/>
          </a:prstGeom>
          <a:noFill/>
        </p:spPr>
      </p:pic>
      <p:pic>
        <p:nvPicPr>
          <p:cNvPr id="5" name="Picture 6" descr="C:\Users\Papas\Pictures\Eigene Scans\2012-11 (Nov)\Scannen0037.jpg"/>
          <p:cNvPicPr>
            <a:picLocks noChangeAspect="1" noChangeArrowheads="1"/>
          </p:cNvPicPr>
          <p:nvPr/>
        </p:nvPicPr>
        <p:blipFill>
          <a:blip r:embed="rId5" cstate="print"/>
          <a:srcRect r="7408"/>
          <a:stretch>
            <a:fillRect/>
          </a:stretch>
        </p:blipFill>
        <p:spPr bwMode="auto">
          <a:xfrm rot="16200000">
            <a:off x="548609" y="4931289"/>
            <a:ext cx="479903" cy="867731"/>
          </a:xfrm>
          <a:prstGeom prst="rect">
            <a:avLst/>
          </a:prstGeom>
          <a:noFill/>
        </p:spPr>
      </p:pic>
      <p:pic>
        <p:nvPicPr>
          <p:cNvPr id="6" name="Picture 4" descr="C:\Users\Papas\Pictures\Eigene Scans\2012-11 (Nov)\Scannen00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931166" y="4957289"/>
            <a:ext cx="471458" cy="777289"/>
          </a:xfrm>
          <a:prstGeom prst="rect">
            <a:avLst/>
          </a:prstGeom>
          <a:noFill/>
        </p:spPr>
      </p:pic>
      <p:pic>
        <p:nvPicPr>
          <p:cNvPr id="7" name="Picture 5" descr="C:\Users\Papas\Pictures\Eigene Scans\2012-11 (Nov)\Scannen00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2956119" y="4925103"/>
            <a:ext cx="469539" cy="844934"/>
          </a:xfrm>
          <a:prstGeom prst="rect">
            <a:avLst/>
          </a:prstGeom>
          <a:noFill/>
        </p:spPr>
      </p:pic>
      <p:pic>
        <p:nvPicPr>
          <p:cNvPr id="8" name="Picture 2" descr="C:\Users\Papas\Pictures\Eigene Scans\2012-11 (Nov)\Scannen0049.jpg"/>
          <p:cNvPicPr>
            <a:picLocks noChangeAspect="1" noChangeArrowheads="1"/>
          </p:cNvPicPr>
          <p:nvPr/>
        </p:nvPicPr>
        <p:blipFill>
          <a:blip r:embed="rId8" cstate="print"/>
          <a:srcRect b="2000"/>
          <a:stretch>
            <a:fillRect/>
          </a:stretch>
        </p:blipFill>
        <p:spPr bwMode="auto">
          <a:xfrm rot="16200000">
            <a:off x="1101560" y="5621249"/>
            <a:ext cx="471318" cy="839841"/>
          </a:xfrm>
          <a:prstGeom prst="rect">
            <a:avLst/>
          </a:prstGeom>
          <a:noFill/>
        </p:spPr>
      </p:pic>
      <p:pic>
        <p:nvPicPr>
          <p:cNvPr id="17" name="Picture 3" descr="C:\Users\Papas\Pictures\Eigene Scans\2012-11 (Nov)\Scannen0055.jpg"/>
          <p:cNvPicPr>
            <a:picLocks noChangeAspect="1" noChangeArrowheads="1"/>
          </p:cNvPicPr>
          <p:nvPr/>
        </p:nvPicPr>
        <p:blipFill>
          <a:blip r:embed="rId9" cstate="print">
            <a:lum bright="-26000" contrast="5000"/>
          </a:blip>
          <a:srcRect/>
          <a:stretch>
            <a:fillRect/>
          </a:stretch>
        </p:blipFill>
        <p:spPr bwMode="auto">
          <a:xfrm rot="16200000">
            <a:off x="7914593" y="5816460"/>
            <a:ext cx="515613" cy="920739"/>
          </a:xfrm>
          <a:prstGeom prst="rect">
            <a:avLst/>
          </a:prstGeom>
          <a:noFill/>
        </p:spPr>
      </p:pic>
      <p:pic>
        <p:nvPicPr>
          <p:cNvPr id="18" name="Picture 2" descr="C:\Users\Papas\Pictures\Eigene Scans\2012-11 (Nov)\Scannen005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6162521" y="4875504"/>
            <a:ext cx="551041" cy="1020445"/>
          </a:xfrm>
          <a:prstGeom prst="rect">
            <a:avLst/>
          </a:prstGeom>
          <a:noFill/>
        </p:spPr>
      </p:pic>
      <p:pic>
        <p:nvPicPr>
          <p:cNvPr id="19" name="Picture 3" descr="C:\Users\Papas\Pictures\Eigene Scans\2012-11 (Nov)\Scannen005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7390678" y="4879525"/>
            <a:ext cx="548446" cy="1014997"/>
          </a:xfrm>
          <a:prstGeom prst="rect">
            <a:avLst/>
          </a:prstGeom>
          <a:noFill/>
        </p:spPr>
      </p:pic>
      <p:pic>
        <p:nvPicPr>
          <p:cNvPr id="20" name="Picture 2" descr="C:\Users\Papas\Pictures\Eigene Scans\2012-11 (Nov)\Scannen005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6200000">
            <a:off x="5608118" y="5873381"/>
            <a:ext cx="534592" cy="878632"/>
          </a:xfrm>
          <a:prstGeom prst="rect">
            <a:avLst/>
          </a:prstGeom>
          <a:noFill/>
        </p:spPr>
      </p:pic>
      <p:sp>
        <p:nvSpPr>
          <p:cNvPr id="21" name="Rechteck 20"/>
          <p:cNvSpPr/>
          <p:nvPr/>
        </p:nvSpPr>
        <p:spPr>
          <a:xfrm>
            <a:off x="4689960" y="5792134"/>
            <a:ext cx="138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" name="Picture 2" descr="C:\Users\Papas\Pictures\Eigene Scans\2012-11 (Nov)\Scannen0054.jpg"/>
          <p:cNvPicPr>
            <a:picLocks noChangeAspect="1" noChangeArrowheads="1"/>
          </p:cNvPicPr>
          <p:nvPr/>
        </p:nvPicPr>
        <p:blipFill>
          <a:blip r:embed="rId13" cstate="print">
            <a:lum bright="-16000" contrast="7000"/>
          </a:blip>
          <a:srcRect/>
          <a:stretch>
            <a:fillRect/>
          </a:stretch>
        </p:blipFill>
        <p:spPr bwMode="auto">
          <a:xfrm rot="5400000" flipH="1">
            <a:off x="6788862" y="5809042"/>
            <a:ext cx="533661" cy="953621"/>
          </a:xfrm>
          <a:prstGeom prst="rect">
            <a:avLst/>
          </a:prstGeom>
          <a:noFill/>
        </p:spPr>
      </p:pic>
      <p:pic>
        <p:nvPicPr>
          <p:cNvPr id="29" name="Picture 3" descr="C:\Users\Papas\Pictures\Eigene Scans\2012-11 (Nov)\Scannen0050.jpg"/>
          <p:cNvPicPr>
            <a:picLocks noChangeAspect="1" noChangeArrowheads="1"/>
          </p:cNvPicPr>
          <p:nvPr/>
        </p:nvPicPr>
        <p:blipFill>
          <a:blip r:embed="rId14" cstate="print"/>
          <a:srcRect l="3571"/>
          <a:stretch>
            <a:fillRect/>
          </a:stretch>
        </p:blipFill>
        <p:spPr bwMode="auto">
          <a:xfrm rot="16200000">
            <a:off x="6112911" y="3998494"/>
            <a:ext cx="573881" cy="1063414"/>
          </a:xfrm>
          <a:prstGeom prst="rect">
            <a:avLst/>
          </a:prstGeom>
          <a:noFill/>
        </p:spPr>
      </p:pic>
      <p:pic>
        <p:nvPicPr>
          <p:cNvPr id="30" name="Grafik 29" descr="DSC06123.JPG"/>
          <p:cNvPicPr>
            <a:picLocks noChangeAspect="1"/>
          </p:cNvPicPr>
          <p:nvPr/>
        </p:nvPicPr>
        <p:blipFill>
          <a:blip r:embed="rId15" cstate="print"/>
          <a:srcRect l="9176" t="8224" r="11915" b="4054"/>
          <a:stretch>
            <a:fillRect/>
          </a:stretch>
        </p:blipFill>
        <p:spPr>
          <a:xfrm>
            <a:off x="7164288" y="4243260"/>
            <a:ext cx="933184" cy="586402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7394846" y="1702023"/>
            <a:ext cx="1056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de-DE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13733" b="22661"/>
          <a:stretch>
            <a:fillRect/>
          </a:stretch>
        </p:blipFill>
        <p:spPr bwMode="auto">
          <a:xfrm>
            <a:off x="6099340" y="614582"/>
            <a:ext cx="755299" cy="51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7549" b="17921"/>
          <a:stretch>
            <a:fillRect/>
          </a:stretch>
        </p:blipFill>
        <p:spPr bwMode="auto">
          <a:xfrm>
            <a:off x="5112720" y="614986"/>
            <a:ext cx="755424" cy="51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1"/>
          <a:stretch>
            <a:fillRect/>
          </a:stretch>
        </p:blipFill>
        <p:spPr bwMode="auto">
          <a:xfrm>
            <a:off x="7164288" y="606632"/>
            <a:ext cx="792088" cy="51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9" b="13749"/>
          <a:stretch>
            <a:fillRect/>
          </a:stretch>
        </p:blipFill>
        <p:spPr bwMode="auto">
          <a:xfrm>
            <a:off x="8258289" y="606633"/>
            <a:ext cx="778207" cy="51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t="-767" b="45806"/>
          <a:stretch>
            <a:fillRect/>
          </a:stretch>
        </p:blipFill>
        <p:spPr bwMode="auto">
          <a:xfrm>
            <a:off x="5148064" y="1340768"/>
            <a:ext cx="685500" cy="58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71475"/>
            <a:ext cx="797060" cy="54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46834"/>
          <a:stretch>
            <a:fillRect/>
          </a:stretch>
        </p:blipFill>
        <p:spPr bwMode="auto">
          <a:xfrm>
            <a:off x="7092280" y="1340768"/>
            <a:ext cx="678919" cy="57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hteck 39"/>
          <p:cNvSpPr/>
          <p:nvPr/>
        </p:nvSpPr>
        <p:spPr>
          <a:xfrm>
            <a:off x="3249992" y="2782142"/>
            <a:ext cx="96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de-DE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429" y="1353131"/>
            <a:ext cx="803328" cy="56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52703" b="50514"/>
          <a:stretch>
            <a:fillRect/>
          </a:stretch>
        </p:blipFill>
        <p:spPr bwMode="auto">
          <a:xfrm rot="16200000">
            <a:off x="5901372" y="2074746"/>
            <a:ext cx="531379" cy="64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4" r="14294" b="50514"/>
          <a:stretch>
            <a:fillRect/>
          </a:stretch>
        </p:blipFill>
        <p:spPr bwMode="auto">
          <a:xfrm rot="5400000">
            <a:off x="7817403" y="2051390"/>
            <a:ext cx="530192" cy="69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Content Placeholder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695" y="1308291"/>
            <a:ext cx="1543923" cy="674575"/>
          </a:xfrm>
          <a:prstGeom prst="rect">
            <a:avLst/>
          </a:prstGeom>
          <a:noFill/>
        </p:spPr>
      </p:pic>
      <p:pic>
        <p:nvPicPr>
          <p:cNvPr id="53" name="Picture 2" descr="D:\Rita-Privat\Masterthesis\Scripte für Master\DVT- PLANUNG von MESANTIS\Siegmund, Marianne\Siegmund 1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65220" y="1465986"/>
            <a:ext cx="500732" cy="413778"/>
          </a:xfrm>
          <a:prstGeom prst="rect">
            <a:avLst/>
          </a:prstGeom>
          <a:noFill/>
        </p:spPr>
      </p:pic>
      <p:pic>
        <p:nvPicPr>
          <p:cNvPr id="54" name="Picture 3" descr="D:\Rita-Privat\Masterthesis\Scripte für Master\DVT- PLANUNG von MESANTIS\Siegmund, Marianne\Siegmund 2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314070" y="1384614"/>
            <a:ext cx="599526" cy="495150"/>
          </a:xfrm>
          <a:prstGeom prst="rect">
            <a:avLst/>
          </a:prstGeom>
          <a:noFill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132856"/>
            <a:ext cx="500732" cy="692095"/>
          </a:xfrm>
          <a:prstGeom prst="rect">
            <a:avLst/>
          </a:prstGeom>
          <a:noFill/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988840"/>
            <a:ext cx="474220" cy="652235"/>
          </a:xfrm>
          <a:prstGeom prst="rect">
            <a:avLst/>
          </a:prstGeom>
          <a:noFill/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5708" y="1982866"/>
            <a:ext cx="459004" cy="652235"/>
          </a:xfrm>
          <a:prstGeom prst="rect">
            <a:avLst/>
          </a:prstGeom>
          <a:noFill/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5914" y="2110603"/>
            <a:ext cx="506726" cy="692095"/>
          </a:xfrm>
          <a:prstGeom prst="rect">
            <a:avLst/>
          </a:prstGeom>
          <a:noFill/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0"/>
          <a:stretch>
            <a:fillRect/>
          </a:stretch>
        </p:blipFill>
        <p:spPr bwMode="auto">
          <a:xfrm>
            <a:off x="377713" y="657010"/>
            <a:ext cx="657057" cy="480608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70"/>
          <a:stretch>
            <a:fillRect/>
          </a:stretch>
        </p:blipFill>
        <p:spPr bwMode="auto">
          <a:xfrm>
            <a:off x="1187624" y="640674"/>
            <a:ext cx="681477" cy="496943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9"/>
          <a:stretch>
            <a:fillRect/>
          </a:stretch>
        </p:blipFill>
        <p:spPr bwMode="auto">
          <a:xfrm>
            <a:off x="2187909" y="578361"/>
            <a:ext cx="622735" cy="5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96" y="612420"/>
            <a:ext cx="784386" cy="52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07504" y="69269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907704" y="69269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07504" y="140348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979712" y="140348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7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07504" y="220486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4788024" y="69269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6804248" y="692696"/>
            <a:ext cx="3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11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7884368" y="69269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12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5796136" y="146598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13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7776138" y="147549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14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5328302" y="221387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15</a:t>
            </a:r>
            <a:endParaRPr lang="de-DE" dirty="0"/>
          </a:p>
        </p:txBody>
      </p:sp>
      <p:sp>
        <p:nvSpPr>
          <p:cNvPr id="47" name="Textfeld 46"/>
          <p:cNvSpPr txBox="1"/>
          <p:nvPr/>
        </p:nvSpPr>
        <p:spPr>
          <a:xfrm>
            <a:off x="5436096" y="436510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24</a:t>
            </a:r>
            <a:endParaRPr lang="de-DE" dirty="0"/>
          </a:p>
        </p:txBody>
      </p:sp>
      <p:sp>
        <p:nvSpPr>
          <p:cNvPr id="48" name="Textfeld 47"/>
          <p:cNvSpPr txBox="1"/>
          <p:nvPr/>
        </p:nvSpPr>
        <p:spPr>
          <a:xfrm>
            <a:off x="5471882" y="518992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26</a:t>
            </a:r>
            <a:endParaRPr lang="de-DE" dirty="0"/>
          </a:p>
        </p:txBody>
      </p:sp>
      <p:sp>
        <p:nvSpPr>
          <p:cNvPr id="50" name="Textfeld 49"/>
          <p:cNvSpPr txBox="1"/>
          <p:nvPr/>
        </p:nvSpPr>
        <p:spPr>
          <a:xfrm>
            <a:off x="4932040" y="616530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27</a:t>
            </a:r>
            <a:endParaRPr lang="de-DE" dirty="0"/>
          </a:p>
        </p:txBody>
      </p:sp>
      <p:sp>
        <p:nvSpPr>
          <p:cNvPr id="64" name="Textfeld 63"/>
          <p:cNvSpPr txBox="1"/>
          <p:nvPr/>
        </p:nvSpPr>
        <p:spPr>
          <a:xfrm>
            <a:off x="-726" y="444643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18</a:t>
            </a:r>
            <a:endParaRPr lang="de-DE" dirty="0"/>
          </a:p>
        </p:txBody>
      </p:sp>
      <p:sp>
        <p:nvSpPr>
          <p:cNvPr id="65" name="Textfeld 64"/>
          <p:cNvSpPr txBox="1"/>
          <p:nvPr/>
        </p:nvSpPr>
        <p:spPr>
          <a:xfrm>
            <a:off x="2267744" y="442782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19</a:t>
            </a:r>
            <a:endParaRPr lang="de-DE" dirty="0"/>
          </a:p>
        </p:txBody>
      </p:sp>
      <p:sp>
        <p:nvSpPr>
          <p:cNvPr id="66" name="Textfeld 65"/>
          <p:cNvSpPr txBox="1"/>
          <p:nvPr/>
        </p:nvSpPr>
        <p:spPr>
          <a:xfrm>
            <a:off x="1345109" y="518048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</a:t>
            </a:r>
            <a:endParaRPr lang="de-DE" dirty="0"/>
          </a:p>
        </p:txBody>
      </p:sp>
      <p:sp>
        <p:nvSpPr>
          <p:cNvPr id="67" name="Textfeld 66"/>
          <p:cNvSpPr txBox="1"/>
          <p:nvPr/>
        </p:nvSpPr>
        <p:spPr>
          <a:xfrm>
            <a:off x="479344" y="583435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21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344483" y="116632"/>
            <a:ext cx="33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 Folie 4  Diagnostik und Planung</a:t>
            </a:r>
            <a:endParaRPr lang="de-DE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5521553" y="11663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 Folie 10  Chirurgische Phase</a:t>
            </a:r>
            <a:endParaRPr lang="de-DE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323528" y="3789040"/>
            <a:ext cx="31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 Folie 18  Postoperative Phase</a:t>
            </a:r>
            <a:endParaRPr lang="de-DE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5580112" y="3789040"/>
            <a:ext cx="306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 Folie 24  Prothetische Phase</a:t>
            </a:r>
            <a:endParaRPr lang="de-DE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3" name="Titel 72"/>
          <p:cNvSpPr>
            <a:spLocks noGrp="1"/>
          </p:cNvSpPr>
          <p:nvPr>
            <p:ph type="title" idx="4294967295"/>
          </p:nvPr>
        </p:nvSpPr>
        <p:spPr>
          <a:xfrm>
            <a:off x="-1908720" y="7173416"/>
            <a:ext cx="45719" cy="45719"/>
          </a:xfrm>
        </p:spPr>
        <p:txBody>
          <a:bodyPr/>
          <a:lstStyle/>
          <a:p>
            <a:r>
              <a:rPr lang="de-DE" sz="100" dirty="0" err="1" smtClean="0"/>
              <a:t>gesamtübersicht</a:t>
            </a:r>
            <a:endParaRPr lang="de-DE" sz="100" dirty="0"/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49486" r="56757"/>
          <a:stretch>
            <a:fillRect/>
          </a:stretch>
        </p:blipFill>
        <p:spPr bwMode="auto">
          <a:xfrm rot="5400000">
            <a:off x="6848362" y="2047822"/>
            <a:ext cx="524500" cy="68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28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67544" y="1124744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/>
              <a:t>DVT-Untersuchung von Marianne Siegmund, geb. am 19.10.1940</a:t>
            </a:r>
            <a:endParaRPr lang="de-DE" sz="2400" dirty="0"/>
          </a:p>
        </p:txBody>
      </p:sp>
      <p:sp>
        <p:nvSpPr>
          <p:cNvPr id="3" name="Rechteck 2"/>
          <p:cNvSpPr/>
          <p:nvPr/>
        </p:nvSpPr>
        <p:spPr>
          <a:xfrm>
            <a:off x="467544" y="2204864"/>
            <a:ext cx="81369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/>
              <a:t>Klinik und rechtfertigende Indikation:</a:t>
            </a:r>
          </a:p>
          <a:p>
            <a:pPr marL="342900" indent="-342900">
              <a:buAutoNum type="arabicPeriod"/>
            </a:pPr>
            <a:r>
              <a:rPr lang="de-DE" sz="2000" dirty="0" smtClean="0"/>
              <a:t>Unklare Knochenverhältnisse vor Implantation im Unterkiefer </a:t>
            </a:r>
            <a:r>
              <a:rPr lang="de-DE" sz="2000" dirty="0" err="1" smtClean="0"/>
              <a:t>regio</a:t>
            </a:r>
            <a:r>
              <a:rPr lang="de-DE" sz="2000" dirty="0" smtClean="0"/>
              <a:t> 32, 34, 42, 44</a:t>
            </a:r>
          </a:p>
          <a:p>
            <a:pPr marL="342900" indent="-342900">
              <a:buAutoNum type="arabicPeriod"/>
            </a:pPr>
            <a:endParaRPr lang="de-DE" sz="2000" dirty="0" smtClean="0"/>
          </a:p>
          <a:p>
            <a:r>
              <a:rPr lang="de-DE" sz="2000" b="1" dirty="0" smtClean="0"/>
              <a:t>DVT-Befunde vom 14.05.2012:</a:t>
            </a:r>
          </a:p>
          <a:p>
            <a:r>
              <a:rPr lang="de-DE" sz="2000" dirty="0" smtClean="0"/>
              <a:t>1. Ausreichendes Knochenangebot </a:t>
            </a:r>
            <a:r>
              <a:rPr lang="de-DE" sz="2000" dirty="0" err="1" smtClean="0"/>
              <a:t>regio</a:t>
            </a:r>
            <a:r>
              <a:rPr lang="de-DE" sz="2000" dirty="0" smtClean="0"/>
              <a:t> 32, 42 und 44</a:t>
            </a:r>
          </a:p>
          <a:p>
            <a:r>
              <a:rPr lang="de-DE" sz="2000" dirty="0" smtClean="0"/>
              <a:t>2. Geringes vertikales Knochenangebot </a:t>
            </a:r>
            <a:r>
              <a:rPr lang="de-DE" sz="2000" dirty="0" err="1" smtClean="0"/>
              <a:t>regio</a:t>
            </a:r>
            <a:r>
              <a:rPr lang="de-DE" sz="2000" dirty="0" smtClean="0"/>
              <a:t> 34</a:t>
            </a:r>
          </a:p>
          <a:p>
            <a:r>
              <a:rPr lang="de-DE" sz="2000" dirty="0" smtClean="0"/>
              <a:t>3. </a:t>
            </a:r>
            <a:r>
              <a:rPr lang="de-DE" sz="2000" dirty="0" err="1" smtClean="0"/>
              <a:t>Mesialer</a:t>
            </a:r>
            <a:r>
              <a:rPr lang="de-DE" sz="2000" dirty="0" smtClean="0"/>
              <a:t> Ausläufer des N. </a:t>
            </a:r>
            <a:r>
              <a:rPr lang="de-DE" sz="2000" dirty="0" err="1" smtClean="0"/>
              <a:t>mentalis</a:t>
            </a:r>
            <a:r>
              <a:rPr lang="de-DE" sz="2000" dirty="0" smtClean="0"/>
              <a:t> </a:t>
            </a:r>
            <a:r>
              <a:rPr lang="de-DE" sz="2000" dirty="0" err="1" smtClean="0"/>
              <a:t>regio</a:t>
            </a:r>
            <a:r>
              <a:rPr lang="de-DE" sz="2000" dirty="0" smtClean="0"/>
              <a:t> 34 und 44</a:t>
            </a:r>
          </a:p>
          <a:p>
            <a:r>
              <a:rPr lang="de-DE" sz="2000" dirty="0" smtClean="0"/>
              <a:t>4. Schleimhautschwellung basal im Sinus </a:t>
            </a:r>
            <a:r>
              <a:rPr lang="de-DE" sz="2000" dirty="0" err="1" smtClean="0"/>
              <a:t>maxillaris</a:t>
            </a:r>
            <a:r>
              <a:rPr lang="de-DE" sz="2000" dirty="0" smtClean="0"/>
              <a:t> rechts und links</a:t>
            </a:r>
          </a:p>
          <a:p>
            <a:endParaRPr lang="de-DE" sz="2000" dirty="0" smtClean="0"/>
          </a:p>
          <a:p>
            <a:r>
              <a:rPr lang="de-DE" sz="2000" b="1" dirty="0" smtClean="0"/>
              <a:t>Knochendichte</a:t>
            </a:r>
            <a:r>
              <a:rPr lang="de-DE" sz="2000" dirty="0" smtClean="0"/>
              <a:t>: gering-mittel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0"/>
          <p:cNvSpPr txBox="1">
            <a:spLocks/>
          </p:cNvSpPr>
          <p:nvPr/>
        </p:nvSpPr>
        <p:spPr>
          <a:xfrm>
            <a:off x="675262" y="1772816"/>
            <a:ext cx="6914579" cy="32403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1: 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Einzelzahnlücke </a:t>
            </a:r>
          </a:p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2: 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Freiendsituation  </a:t>
            </a:r>
          </a:p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3: 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Schaltlücke </a:t>
            </a:r>
          </a:p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4: 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Schaltlücke &amp; Augmentation</a:t>
            </a:r>
          </a:p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/>
                </a:solidFill>
              </a:rPr>
              <a:t>Fall 5: Indikation</a:t>
            </a:r>
            <a:r>
              <a:rPr lang="de-DE" sz="2400" i="1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/>
                </a:solidFill>
              </a:rPr>
              <a:t> unbezahnter UK </a:t>
            </a:r>
          </a:p>
          <a:p>
            <a:pPr marL="0" indent="0">
              <a:buFont typeface="Arial" pitchFamily="34" charset="0"/>
              <a:buNone/>
            </a:pPr>
            <a:endParaRPr lang="de-DE" sz="2400" i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6: 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unbezahnter OK</a:t>
            </a:r>
            <a:endParaRPr lang="de-DE" sz="2400" i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flipV="1">
            <a:off x="-2052736" y="5661248"/>
            <a:ext cx="45719" cy="45719"/>
          </a:xfrm>
          <a:prstGeom prst="rect">
            <a:avLst/>
          </a:prstGeo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00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  <a:t>Fallpräsentation</a:t>
            </a:r>
            <a:endParaRPr lang="de-DE" sz="1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Textfeld 31"/>
          <p:cNvSpPr txBox="1"/>
          <p:nvPr/>
        </p:nvSpPr>
        <p:spPr>
          <a:xfrm>
            <a:off x="251520" y="3780329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Fall </a:t>
            </a:r>
            <a:r>
              <a:rPr lang="de-DE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5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 Indikation 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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unbezahnter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UK</a:t>
            </a:r>
          </a:p>
          <a:p>
            <a:pPr lvl="0"/>
            <a:r>
              <a:rPr lang="de-DE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		b)  mit Teleskoppfosten</a:t>
            </a:r>
            <a:endParaRPr lang="de-DE" sz="3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4930" y="6021288"/>
            <a:ext cx="6365422" cy="693946"/>
          </a:xfrm>
          <a:prstGeom prst="rect">
            <a:avLst/>
          </a:prstGeom>
          <a:blipFill dpi="0" rotWithShape="1">
            <a:blip r:embed="rId2" cstate="print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flipV="1">
            <a:off x="-1764704" y="7173416"/>
            <a:ext cx="45719" cy="45719"/>
          </a:xfrm>
        </p:spPr>
        <p:txBody>
          <a:bodyPr/>
          <a:lstStyle/>
          <a:p>
            <a:r>
              <a:rPr lang="de-DE" sz="100" dirty="0" smtClean="0"/>
              <a:t>FALLPRÄSENTATION</a:t>
            </a:r>
            <a:endParaRPr lang="de-DE" sz="100" dirty="0"/>
          </a:p>
        </p:txBody>
      </p:sp>
      <p:sp>
        <p:nvSpPr>
          <p:cNvPr id="3" name="Textfeld 2"/>
          <p:cNvSpPr txBox="1"/>
          <p:nvPr/>
        </p:nvSpPr>
        <p:spPr>
          <a:xfrm>
            <a:off x="675262" y="404664"/>
            <a:ext cx="353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FALLPRÄSENTATION</a:t>
            </a:r>
            <a:endParaRPr lang="de-DE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3568" y="548680"/>
            <a:ext cx="7777262" cy="52863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spc="0" dirty="0" smtClean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  <a:t>PATIENT</a:t>
            </a:r>
            <a:r>
              <a:rPr lang="de-DE" sz="3200" spc="0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  <a:t>   </a:t>
            </a:r>
            <a:r>
              <a:rPr lang="de-DE" sz="2400" spc="0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  <a:t>GEB. 1954</a:t>
            </a:r>
            <a:endParaRPr lang="de-DE" sz="2400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 flipV="1">
            <a:off x="-1476672" y="7893496"/>
            <a:ext cx="45719" cy="45719"/>
          </a:xfrm>
        </p:spPr>
        <p:txBody>
          <a:bodyPr/>
          <a:lstStyle/>
          <a:p>
            <a:r>
              <a:rPr lang="de-DE" sz="100" dirty="0" smtClean="0"/>
              <a:t>PATIENT RALF SCHWARZE,  geb. 1954</a:t>
            </a:r>
            <a:endParaRPr lang="de-DE" sz="100" dirty="0"/>
          </a:p>
        </p:txBody>
      </p:sp>
      <p:sp>
        <p:nvSpPr>
          <p:cNvPr id="6" name="Rechteck 5"/>
          <p:cNvSpPr/>
          <p:nvPr/>
        </p:nvSpPr>
        <p:spPr>
          <a:xfrm>
            <a:off x="899592" y="1602666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Verblocktes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Langzeit-PV  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über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nicht mehr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erhaltungswürdige  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UK-Zähne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Lockerung, Schwellung und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</a:t>
            </a:r>
            <a:r>
              <a:rPr lang="de-DE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Pusentleerung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über die Knochentaschen</a:t>
            </a:r>
            <a:b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de-DE" i="1" dirty="0">
              <a:solidFill>
                <a:srgbClr val="00B05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99592" y="3212976"/>
            <a:ext cx="86409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Therapie: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Extraktion aller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UK-Zähne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Erhaltung der Eckzähne für temporäre Versorgung während der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Abheilungsphase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b="1" i="1" dirty="0" smtClean="0">
                <a:solidFill>
                  <a:srgbClr val="92D050"/>
                </a:solidFill>
              </a:rPr>
              <a:t>DVT </a:t>
            </a:r>
            <a:r>
              <a:rPr lang="de-DE" b="1" i="1" dirty="0">
                <a:solidFill>
                  <a:srgbClr val="92D050"/>
                </a:solidFill>
              </a:rPr>
              <a:t>– Planung  </a:t>
            </a:r>
            <a:r>
              <a:rPr lang="de-DE" sz="1400" b="1" i="1" dirty="0">
                <a:solidFill>
                  <a:srgbClr val="92D050"/>
                </a:solidFill>
              </a:rPr>
              <a:t>(von  06/2012</a:t>
            </a:r>
            <a:r>
              <a:rPr lang="de-DE" b="1" i="1" dirty="0">
                <a:solidFill>
                  <a:srgbClr val="92D050"/>
                </a:solidFill>
              </a:rPr>
              <a:t>):    Implantation </a:t>
            </a:r>
            <a:r>
              <a:rPr lang="de-DE" b="1" i="1" dirty="0" err="1">
                <a:solidFill>
                  <a:srgbClr val="92D050"/>
                </a:solidFill>
              </a:rPr>
              <a:t>Regio</a:t>
            </a:r>
            <a:r>
              <a:rPr lang="de-DE" b="1" i="1" dirty="0">
                <a:solidFill>
                  <a:srgbClr val="92D050"/>
                </a:solidFill>
              </a:rPr>
              <a:t>  44-42-32-34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Versorgung mit Teleskopkonstruktion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DSC06057.JPG"/>
          <p:cNvPicPr>
            <a:picLocks noChangeAspect="1"/>
          </p:cNvPicPr>
          <p:nvPr/>
        </p:nvPicPr>
        <p:blipFill>
          <a:blip r:embed="rId2" cstate="print"/>
          <a:srcRect l="10739" r="8716"/>
          <a:stretch>
            <a:fillRect/>
          </a:stretch>
        </p:blipFill>
        <p:spPr>
          <a:xfrm>
            <a:off x="7452320" y="1331476"/>
            <a:ext cx="1224136" cy="1017404"/>
          </a:xfrm>
          <a:prstGeom prst="rect">
            <a:avLst/>
          </a:prstGeom>
        </p:spPr>
      </p:pic>
      <p:pic>
        <p:nvPicPr>
          <p:cNvPr id="7" name="Grafik 6" descr="DSC06059.JPG"/>
          <p:cNvPicPr>
            <a:picLocks noChangeAspect="1"/>
          </p:cNvPicPr>
          <p:nvPr/>
        </p:nvPicPr>
        <p:blipFill>
          <a:blip r:embed="rId3" cstate="print"/>
          <a:srcRect l="13849" r="9212"/>
          <a:stretch>
            <a:fillRect/>
          </a:stretch>
        </p:blipFill>
        <p:spPr>
          <a:xfrm>
            <a:off x="6012160" y="1331476"/>
            <a:ext cx="1221473" cy="101740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5115"/>
            <a:ext cx="1132113" cy="81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85115"/>
            <a:ext cx="1106716" cy="81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93151"/>
            <a:ext cx="720080" cy="91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73" y="1293151"/>
            <a:ext cx="731975" cy="91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14" y="1293151"/>
            <a:ext cx="745712" cy="91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3068960"/>
            <a:ext cx="2376264" cy="1049212"/>
          </a:xfrm>
          <a:prstGeom prst="rect">
            <a:avLst/>
          </a:prstGeom>
          <a:noFill/>
        </p:spPr>
      </p:pic>
      <p:pic>
        <p:nvPicPr>
          <p:cNvPr id="16" name="Picture 2" descr="D:\Rita-Privat\Masterthesis\Scripte für Master\DVT- PLANUNG von MESANTIS\Schwarze, Ralph\Schwarze 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7" y="3579647"/>
            <a:ext cx="1020818" cy="842509"/>
          </a:xfrm>
          <a:prstGeom prst="rect">
            <a:avLst/>
          </a:prstGeom>
          <a:noFill/>
        </p:spPr>
      </p:pic>
      <p:pic>
        <p:nvPicPr>
          <p:cNvPr id="17" name="Picture 3" descr="D:\Rita-Privat\Masterthesis\Scripte für Master\DVT- PLANUNG von MESANTIS\Schwarze, Ralph\Schwarze 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9" y="4622058"/>
            <a:ext cx="1023364" cy="844105"/>
          </a:xfrm>
          <a:prstGeom prst="rect">
            <a:avLst/>
          </a:prstGeom>
          <a:noFill/>
        </p:spPr>
      </p:pic>
      <p:pic>
        <p:nvPicPr>
          <p:cNvPr id="18" name="Picture 4" descr="D:\Rita-Privat\Masterthesis\Scripte für Master\DVT- PLANUNG von MESANTIS\Schwarze, Ralph\Schwarze 6.jpg"/>
          <p:cNvPicPr>
            <a:picLocks noChangeAspect="1" noChangeArrowheads="1"/>
          </p:cNvPicPr>
          <p:nvPr/>
        </p:nvPicPr>
        <p:blipFill rotWithShape="1">
          <a:blip r:embed="rId12" cstate="print"/>
          <a:srcRect t="21584" b="10957"/>
          <a:stretch/>
        </p:blipFill>
        <p:spPr bwMode="auto">
          <a:xfrm>
            <a:off x="1850788" y="4263269"/>
            <a:ext cx="664430" cy="1239007"/>
          </a:xfrm>
          <a:prstGeom prst="rect">
            <a:avLst/>
          </a:prstGeom>
          <a:noFill/>
        </p:spPr>
      </p:pic>
      <p:pic>
        <p:nvPicPr>
          <p:cNvPr id="19" name="Picture 3" descr="D:\Rita-Privat\Masterthesis\Scripte für Master\DVT- PLANUNG von MESANTIS\Schwarze, Ralph\Schwarze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33453" y="4617336"/>
            <a:ext cx="978345" cy="812932"/>
          </a:xfrm>
          <a:prstGeom prst="rect">
            <a:avLst/>
          </a:prstGeom>
          <a:noFill/>
        </p:spPr>
      </p:pic>
      <p:pic>
        <p:nvPicPr>
          <p:cNvPr id="21" name="Picture 2" descr="D:\Rita-Privat\Masterthesis\Scripte für Master\DVT- PLANUNG von MESANTIS\Schwarze, Ralph\Schwarze 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35896" y="3579648"/>
            <a:ext cx="978345" cy="842507"/>
          </a:xfrm>
          <a:prstGeom prst="rect">
            <a:avLst/>
          </a:prstGeom>
          <a:noFill/>
        </p:spPr>
      </p:pic>
      <p:pic>
        <p:nvPicPr>
          <p:cNvPr id="23" name="Picture 4" descr="D:\Rita-Privat\Masterthesis\Scripte für Master\DVT- PLANUNG von MESANTIS\Schwarze, Ralph\Schwarze 3.jpg"/>
          <p:cNvPicPr>
            <a:picLocks noChangeAspect="1" noChangeArrowheads="1"/>
          </p:cNvPicPr>
          <p:nvPr/>
        </p:nvPicPr>
        <p:blipFill rotWithShape="1">
          <a:blip r:embed="rId15" cstate="print"/>
          <a:srcRect t="23641" b="11041"/>
          <a:stretch/>
        </p:blipFill>
        <p:spPr bwMode="auto">
          <a:xfrm>
            <a:off x="2699792" y="4249843"/>
            <a:ext cx="635663" cy="1239008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3243705"/>
            <a:ext cx="864000" cy="1191904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7" y="3933055"/>
            <a:ext cx="864001" cy="1190599"/>
          </a:xfrm>
          <a:prstGeom prst="rect">
            <a:avLst/>
          </a:prstGeom>
          <a:noFill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3945025"/>
            <a:ext cx="853074" cy="1178629"/>
          </a:xfrm>
          <a:prstGeom prst="rect">
            <a:avLst/>
          </a:prstGeom>
          <a:noFill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6802" y="3284984"/>
            <a:ext cx="867686" cy="1194114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179512" y="2348880"/>
            <a:ext cx="513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Einzelfilmaufnahmen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516216" y="2411596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Situationsmodelle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860032" y="5229200"/>
            <a:ext cx="1689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 - Aufnahmen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9438" y="908720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MAI/JUNI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4322" y="404664"/>
            <a:ext cx="6298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DIAGNOSTIK UND PLANUNG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idx="4294967295"/>
          </p:nvPr>
        </p:nvSpPr>
        <p:spPr>
          <a:xfrm>
            <a:off x="-1980728" y="7533456"/>
            <a:ext cx="45719" cy="54144"/>
          </a:xfrm>
        </p:spPr>
        <p:txBody>
          <a:bodyPr/>
          <a:lstStyle/>
          <a:p>
            <a:r>
              <a:rPr lang="de-DE" sz="100" dirty="0" smtClean="0"/>
              <a:t>Überblick – präoperative </a:t>
            </a:r>
            <a:r>
              <a:rPr lang="de-DE" sz="100" dirty="0" err="1" smtClean="0"/>
              <a:t>diagnostik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4013358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4"/>
          <a:stretch>
            <a:fillRect/>
          </a:stretch>
        </p:blipFill>
        <p:spPr bwMode="auto">
          <a:xfrm>
            <a:off x="251520" y="2284440"/>
            <a:ext cx="1496455" cy="2008656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3"/>
          <a:stretch>
            <a:fillRect/>
          </a:stretch>
        </p:blipFill>
        <p:spPr bwMode="auto">
          <a:xfrm>
            <a:off x="6876256" y="2412558"/>
            <a:ext cx="2027477" cy="1880538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3"/>
            <a:ext cx="1496197" cy="20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29554"/>
            <a:ext cx="1487094" cy="20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1512167" cy="20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843808" y="4509120"/>
            <a:ext cx="33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Einzelfilmaufnahmen mit Langzeit-PV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9438" y="908720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8645" y="404664"/>
            <a:ext cx="3409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2340768" y="7317432"/>
            <a:ext cx="45719" cy="45719"/>
          </a:xfrm>
        </p:spPr>
        <p:txBody>
          <a:bodyPr/>
          <a:lstStyle/>
          <a:p>
            <a:r>
              <a:rPr lang="de-DE" sz="100" dirty="0" smtClean="0"/>
              <a:t>AUSGANGSSITUATION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2695765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27510" y="143976"/>
            <a:ext cx="7356858" cy="76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Diagnostik</a:t>
            </a:r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450912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Situationsmodelle  vor  Extraktion  für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Implantatplanung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Grafik 5" descr="DSC06057.JPG"/>
          <p:cNvPicPr>
            <a:picLocks noChangeAspect="1"/>
          </p:cNvPicPr>
          <p:nvPr/>
        </p:nvPicPr>
        <p:blipFill rotWithShape="1">
          <a:blip r:embed="rId2" cstate="print"/>
          <a:srcRect l="15562" t="20786" r="14783" b="28402"/>
          <a:stretch/>
        </p:blipFill>
        <p:spPr>
          <a:xfrm>
            <a:off x="5004486" y="2204864"/>
            <a:ext cx="3671970" cy="2160240"/>
          </a:xfrm>
          <a:prstGeom prst="rect">
            <a:avLst/>
          </a:prstGeom>
        </p:spPr>
      </p:pic>
      <p:pic>
        <p:nvPicPr>
          <p:cNvPr id="7" name="Grafik 6" descr="DSC06059.JPG"/>
          <p:cNvPicPr>
            <a:picLocks noChangeAspect="1"/>
          </p:cNvPicPr>
          <p:nvPr/>
        </p:nvPicPr>
        <p:blipFill rotWithShape="1">
          <a:blip r:embed="rId3" cstate="print"/>
          <a:srcRect l="21995" t="30431" r="10752" b="14133"/>
          <a:stretch/>
        </p:blipFill>
        <p:spPr>
          <a:xfrm>
            <a:off x="467544" y="2204864"/>
            <a:ext cx="3768436" cy="216024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09438" y="908720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 flipV="1">
            <a:off x="-1620688" y="7893496"/>
            <a:ext cx="45719" cy="45719"/>
          </a:xfrm>
        </p:spPr>
        <p:txBody>
          <a:bodyPr/>
          <a:lstStyle/>
          <a:p>
            <a:r>
              <a:rPr lang="de-DE" sz="100" dirty="0" smtClean="0"/>
              <a:t>PRÄOPERATIVE DIAGNOSTIK - MODELLE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752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412776"/>
            <a:ext cx="7344816" cy="3243019"/>
          </a:xfrm>
          <a:prstGeom prst="rect">
            <a:avLst/>
          </a:prstGeom>
          <a:noFill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762000" y="4270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000" b="0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7510" y="143976"/>
            <a:ext cx="7356858" cy="76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Diagnostik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OPG-ansicht</a:t>
            </a:r>
            <a:endParaRPr lang="de-DE" sz="2800" b="1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8927" y="90872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 flipV="1">
            <a:off x="-1548680" y="7749480"/>
            <a:ext cx="45719" cy="45719"/>
          </a:xfrm>
        </p:spPr>
        <p:txBody>
          <a:bodyPr/>
          <a:lstStyle/>
          <a:p>
            <a:r>
              <a:rPr lang="de-DE" sz="100" dirty="0" smtClean="0"/>
              <a:t>PRÄOPERATIVE DIAGNOSTIK - OPG</a:t>
            </a:r>
            <a:endParaRPr lang="de-DE" sz="100" dirty="0"/>
          </a:p>
        </p:txBody>
      </p:sp>
      <p:sp>
        <p:nvSpPr>
          <p:cNvPr id="7" name="Rechteck 6"/>
          <p:cNvSpPr/>
          <p:nvPr/>
        </p:nvSpPr>
        <p:spPr>
          <a:xfrm>
            <a:off x="2735288" y="4653136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1. Ausreichendes Knochenangebot </a:t>
            </a:r>
            <a:r>
              <a:rPr lang="de-DE" dirty="0" err="1" smtClean="0"/>
              <a:t>regio</a:t>
            </a:r>
            <a:r>
              <a:rPr lang="de-DE" dirty="0" smtClean="0"/>
              <a:t> 32, 34-36, 42 und 44-46</a:t>
            </a:r>
          </a:p>
          <a:p>
            <a:r>
              <a:rPr lang="de-DE" dirty="0" smtClean="0"/>
              <a:t>2. Generalisierter horizontaler und vertikaler Knochenabbau im Oberkiefer,</a:t>
            </a:r>
          </a:p>
          <a:p>
            <a:r>
              <a:rPr lang="de-DE" dirty="0" smtClean="0"/>
              <a:t>3. Zähne 33 und 43 extremer Knochenabbau</a:t>
            </a:r>
          </a:p>
        </p:txBody>
      </p:sp>
    </p:spTree>
    <p:extLst>
      <p:ext uri="{BB962C8B-B14F-4D97-AF65-F5344CB8AC3E}">
        <p14:creationId xmlns:p14="http://schemas.microsoft.com/office/powerpoint/2010/main" val="16815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Rita-Privat\Masterthesis\Scripte für Master\DVT- PLANUNG von MESANTIS\Schwarze, Ralph\Schwarze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501008"/>
            <a:ext cx="2340000" cy="1930109"/>
          </a:xfrm>
          <a:prstGeom prst="rect">
            <a:avLst/>
          </a:prstGeom>
          <a:noFill/>
        </p:spPr>
      </p:pic>
      <p:pic>
        <p:nvPicPr>
          <p:cNvPr id="2052" name="Picture 4" descr="D:\Rita-Privat\Masterthesis\Scripte für Master\DVT- PLANUNG von MESANTIS\Schwarze, Ralph\Schwarze 6.jpg"/>
          <p:cNvPicPr>
            <a:picLocks noChangeAspect="1" noChangeArrowheads="1"/>
          </p:cNvPicPr>
          <p:nvPr/>
        </p:nvPicPr>
        <p:blipFill rotWithShape="1">
          <a:blip r:embed="rId3" cstate="print"/>
          <a:srcRect t="21584" b="10957"/>
          <a:stretch/>
        </p:blipFill>
        <p:spPr bwMode="auto">
          <a:xfrm>
            <a:off x="2915816" y="1760073"/>
            <a:ext cx="1678608" cy="3397119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4134899" y="5219908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okklusal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10715" y="5445224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lingual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27510" y="143976"/>
            <a:ext cx="7356858" cy="76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PLANUNG -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</a:t>
            </a:r>
            <a:endParaRPr lang="de-DE" sz="2800" b="1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 descr="D:\Rita-Privat\Masterthesis\Scripte für Master\DVT- PLANUNG von MESANTIS\Schwarze, Ralph\Schwarze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2344432" cy="1934924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323528" y="3059668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bukkal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4" descr="D:\Rita-Privat\Masterthesis\Scripte für Master\DVT- PLANUNG von MESANTIS\Schwarze, Ralph\Schwarze 3.jpg"/>
          <p:cNvPicPr>
            <a:picLocks noChangeAspect="1" noChangeArrowheads="1"/>
          </p:cNvPicPr>
          <p:nvPr/>
        </p:nvPicPr>
        <p:blipFill rotWithShape="1">
          <a:blip r:embed="rId5" cstate="print"/>
          <a:srcRect t="23641" b="11041"/>
          <a:stretch/>
        </p:blipFill>
        <p:spPr bwMode="auto">
          <a:xfrm>
            <a:off x="4572000" y="1832081"/>
            <a:ext cx="1656184" cy="3397119"/>
          </a:xfrm>
          <a:prstGeom prst="rect">
            <a:avLst/>
          </a:prstGeom>
          <a:noFill/>
        </p:spPr>
      </p:pic>
      <p:pic>
        <p:nvPicPr>
          <p:cNvPr id="14" name="Picture 2" descr="D:\Rita-Privat\Masterthesis\Scripte für Master\DVT- PLANUNG von MESANTIS\Schwarze, Ralph\Schwarze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268976"/>
            <a:ext cx="2340000" cy="1927058"/>
          </a:xfrm>
          <a:prstGeom prst="rect">
            <a:avLst/>
          </a:prstGeom>
          <a:noFill/>
        </p:spPr>
      </p:pic>
      <p:pic>
        <p:nvPicPr>
          <p:cNvPr id="15" name="Picture 3" descr="D:\Rita-Privat\Masterthesis\Scripte für Master\DVT- PLANUNG von MESANTIS\Schwarze, Ralph\Schwarze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3515111"/>
            <a:ext cx="2340000" cy="1930113"/>
          </a:xfrm>
          <a:prstGeom prst="rect">
            <a:avLst/>
          </a:prstGeom>
          <a:noFill/>
        </p:spPr>
      </p:pic>
      <p:sp>
        <p:nvSpPr>
          <p:cNvPr id="16" name="Rechteck 15"/>
          <p:cNvSpPr/>
          <p:nvPr/>
        </p:nvSpPr>
        <p:spPr>
          <a:xfrm>
            <a:off x="8087579" y="3068960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bukkal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087579" y="5435932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lingual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 flipH="1" flipV="1">
            <a:off x="-1620688" y="7821488"/>
            <a:ext cx="45719" cy="45719"/>
          </a:xfrm>
        </p:spPr>
        <p:txBody>
          <a:bodyPr/>
          <a:lstStyle/>
          <a:p>
            <a:r>
              <a:rPr lang="de-DE" sz="100" dirty="0" smtClean="0"/>
              <a:t>PRÄOPERATIVE PLANUNG</a:t>
            </a:r>
            <a:r>
              <a:rPr lang="de-DE" sz="100" baseline="0" dirty="0" smtClean="0"/>
              <a:t> - DVT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19960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3" grpId="0"/>
      <p:bldP spid="1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99592" y="486916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Vor Extraktion von 43 und 33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0"/>
          <a:stretch>
            <a:fillRect/>
          </a:stretch>
        </p:blipFill>
        <p:spPr bwMode="auto">
          <a:xfrm>
            <a:off x="899592" y="1988840"/>
            <a:ext cx="3236694" cy="2664296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70"/>
          <a:stretch>
            <a:fillRect/>
          </a:stretch>
        </p:blipFill>
        <p:spPr bwMode="auto">
          <a:xfrm>
            <a:off x="4788023" y="1988840"/>
            <a:ext cx="3240361" cy="2664296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27510" y="332656"/>
            <a:ext cx="7356858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</a:t>
            </a:r>
            <a:endParaRPr lang="de-DE" sz="2800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899428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APRIL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 flipV="1">
            <a:off x="-1548680" y="7533456"/>
            <a:ext cx="45719" cy="45719"/>
          </a:xfrm>
        </p:spPr>
        <p:txBody>
          <a:bodyPr/>
          <a:lstStyle/>
          <a:p>
            <a:r>
              <a:rPr lang="de-DE" sz="100" dirty="0" err="1" smtClean="0"/>
              <a:t>ausgangssituation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6"/>
          <p:cNvSpPr txBox="1"/>
          <p:nvPr/>
        </p:nvSpPr>
        <p:spPr>
          <a:xfrm>
            <a:off x="179512" y="4437112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44: 5,5 x 15,5mm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feld 7"/>
          <p:cNvSpPr txBox="1"/>
          <p:nvPr/>
        </p:nvSpPr>
        <p:spPr>
          <a:xfrm>
            <a:off x="4644008" y="478786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32: 5 x 17mm</a:t>
            </a:r>
          </a:p>
        </p:txBody>
      </p:sp>
      <p:sp>
        <p:nvSpPr>
          <p:cNvPr id="22" name="Textfeld 13"/>
          <p:cNvSpPr txBox="1"/>
          <p:nvPr/>
        </p:nvSpPr>
        <p:spPr>
          <a:xfrm>
            <a:off x="2555776" y="4787860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42: 5,5 x 14mm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feld 14"/>
          <p:cNvSpPr txBox="1"/>
          <p:nvPr/>
        </p:nvSpPr>
        <p:spPr>
          <a:xfrm>
            <a:off x="6804248" y="4437112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34: 5 x 16,5mm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507618"/>
            <a:ext cx="2051152" cy="2829600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9073" y="1992316"/>
            <a:ext cx="1930919" cy="2660820"/>
          </a:xfrm>
          <a:prstGeom prst="rect">
            <a:avLst/>
          </a:prstGeom>
          <a:noFill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002558"/>
            <a:ext cx="1928164" cy="2664000"/>
          </a:xfrm>
          <a:prstGeom prst="rect">
            <a:avLst/>
          </a:prstGeom>
          <a:noFill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248" y="1484784"/>
            <a:ext cx="2054849" cy="2827895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333"/>
          <a:stretch/>
        </p:blipFill>
        <p:spPr bwMode="auto">
          <a:xfrm flipV="1">
            <a:off x="-4123527" y="7245424"/>
            <a:ext cx="6810816" cy="420675"/>
          </a:xfrm>
          <a:prstGeom prst="rect">
            <a:avLst/>
          </a:prstGeom>
          <a:solidFill>
            <a:schemeClr val="bg1">
              <a:alpha val="1000"/>
            </a:schemeClr>
          </a:solidFill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8" b="33286"/>
          <a:stretch/>
        </p:blipFill>
        <p:spPr bwMode="auto">
          <a:xfrm>
            <a:off x="-66760" y="10053735"/>
            <a:ext cx="6984631" cy="3203769"/>
          </a:xfrm>
          <a:prstGeom prst="rect">
            <a:avLst/>
          </a:prstGeom>
          <a:noFill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333"/>
          <a:stretch/>
        </p:blipFill>
        <p:spPr bwMode="auto">
          <a:xfrm>
            <a:off x="2717135" y="7065887"/>
            <a:ext cx="6800427" cy="3131865"/>
          </a:xfrm>
          <a:prstGeom prst="rect">
            <a:avLst/>
          </a:prstGeom>
          <a:noFill/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8" b="33286"/>
          <a:stretch/>
        </p:blipFill>
        <p:spPr bwMode="auto">
          <a:xfrm>
            <a:off x="6792623" y="10053735"/>
            <a:ext cx="6993773" cy="3203769"/>
          </a:xfrm>
          <a:prstGeom prst="rect">
            <a:avLst/>
          </a:prstGeom>
          <a:noFill/>
        </p:spPr>
      </p:pic>
      <p:sp>
        <p:nvSpPr>
          <p:cNvPr id="34" name="Textfeld 33"/>
          <p:cNvSpPr txBox="1"/>
          <p:nvPr/>
        </p:nvSpPr>
        <p:spPr>
          <a:xfrm>
            <a:off x="3571229" y="5229200"/>
            <a:ext cx="2171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4x</a:t>
            </a:r>
            <a:r>
              <a:rPr lang="de-DE" sz="2400" b="1" dirty="0" smtClean="0"/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92D050"/>
                </a:solidFill>
              </a:rPr>
              <a:t>3,6 x 11,5mm</a:t>
            </a:r>
            <a:endParaRPr lang="de-DE" sz="2400" b="1" dirty="0">
              <a:solidFill>
                <a:srgbClr val="92D05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90872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404664"/>
            <a:ext cx="4885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PLANUNG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 flipV="1">
            <a:off x="-1692696" y="7679040"/>
            <a:ext cx="45719" cy="45719"/>
          </a:xfrm>
        </p:spPr>
        <p:txBody>
          <a:bodyPr/>
          <a:lstStyle/>
          <a:p>
            <a:r>
              <a:rPr lang="de-DE" sz="100" dirty="0" smtClean="0"/>
              <a:t>PRÄOPERATIVE PLANUNG – DVT (CROSS SECTION)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375658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72 -0.82477 L 0.56424 -0.7511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368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24 -0.75116 L 0.20972 -0.8247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36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1.1287 L 0.1165 -1.2127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421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1.21273 L 0.00625 -1.128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419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03 -0.82477 L -0.17708 -0.7511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36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08 -0.75116 L -0.05868 -0.8289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388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494 -1.13935 L -0.63403 -1.21273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55" y="-368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622 -1.20833 L -0.26511 -1.13912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344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7687" r="6250" b="23859"/>
          <a:stretch>
            <a:fillRect/>
          </a:stretch>
        </p:blipFill>
        <p:spPr bwMode="auto">
          <a:xfrm>
            <a:off x="532719" y="1843237"/>
            <a:ext cx="1663017" cy="10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t="22240" r="4549" b="4815"/>
          <a:stretch>
            <a:fillRect/>
          </a:stretch>
        </p:blipFill>
        <p:spPr bwMode="auto">
          <a:xfrm>
            <a:off x="2699792" y="1844824"/>
            <a:ext cx="1650069" cy="110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6"/>
          <a:stretch>
            <a:fillRect/>
          </a:stretch>
        </p:blipFill>
        <p:spPr bwMode="auto">
          <a:xfrm>
            <a:off x="4865964" y="1844824"/>
            <a:ext cx="1650252" cy="110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4" r="16129"/>
          <a:stretch>
            <a:fillRect/>
          </a:stretch>
        </p:blipFill>
        <p:spPr bwMode="auto">
          <a:xfrm>
            <a:off x="7020272" y="1844824"/>
            <a:ext cx="1619684" cy="110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9" b="3972"/>
          <a:stretch/>
        </p:blipFill>
        <p:spPr bwMode="auto">
          <a:xfrm>
            <a:off x="1115616" y="3707912"/>
            <a:ext cx="1620016" cy="108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t="19835"/>
          <a:stretch>
            <a:fillRect/>
          </a:stretch>
        </p:blipFill>
        <p:spPr bwMode="auto">
          <a:xfrm>
            <a:off x="3563888" y="3708599"/>
            <a:ext cx="1620016" cy="107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b="43517"/>
          <a:stretch>
            <a:fillRect/>
          </a:stretch>
        </p:blipFill>
        <p:spPr bwMode="auto">
          <a:xfrm>
            <a:off x="5988794" y="3706068"/>
            <a:ext cx="2039589" cy="107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7197" y="2987660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99792" y="298766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Schnittführung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843836" y="298766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Richtungsindikator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43947" y="2987660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Insertion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115616" y="4869160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Implantate </a:t>
            </a:r>
            <a:r>
              <a:rPr lang="de-DE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situ</a:t>
            </a:r>
            <a:endParaRPr lang="de-DE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63888" y="4859868"/>
            <a:ext cx="157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Wundverschluss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008268" y="4869160"/>
            <a:ext cx="1228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14 Tage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p.o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05555" y="908720"/>
            <a:ext cx="144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91832" y="404664"/>
            <a:ext cx="5564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 idx="4294967295"/>
          </p:nvPr>
        </p:nvSpPr>
        <p:spPr>
          <a:xfrm flipV="1">
            <a:off x="-1404664" y="7821488"/>
            <a:ext cx="62648" cy="45719"/>
          </a:xfrm>
        </p:spPr>
        <p:txBody>
          <a:bodyPr/>
          <a:lstStyle/>
          <a:p>
            <a:r>
              <a:rPr lang="de-DE" sz="100" dirty="0" smtClean="0"/>
              <a:t>ÜBERBLICK – CHIRURGISCHE PHASE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31888386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31840" y="5137447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Präoperativer klinischer Zustand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7687" r="6250" b="23859"/>
          <a:stretch>
            <a:fillRect/>
          </a:stretch>
        </p:blipFill>
        <p:spPr bwMode="auto">
          <a:xfrm>
            <a:off x="1691681" y="1556792"/>
            <a:ext cx="583264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5555" y="908720"/>
            <a:ext cx="144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404664"/>
            <a:ext cx="3547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83968" y="3861048"/>
            <a:ext cx="220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5mm dicke </a:t>
            </a:r>
            <a:r>
              <a:rPr lang="de-DE" b="1" dirty="0" err="1" smtClean="0"/>
              <a:t>Mukosa</a:t>
            </a:r>
            <a:endParaRPr lang="de-DE" b="1" dirty="0" smtClean="0"/>
          </a:p>
          <a:p>
            <a:r>
              <a:rPr lang="de-DE" b="1" dirty="0" smtClean="0"/>
              <a:t>8mm </a:t>
            </a:r>
            <a:r>
              <a:rPr lang="de-DE" b="1" dirty="0" err="1" smtClean="0"/>
              <a:t>attached</a:t>
            </a:r>
            <a:r>
              <a:rPr lang="de-DE" b="1" dirty="0" smtClean="0"/>
              <a:t> </a:t>
            </a:r>
            <a:r>
              <a:rPr lang="de-DE" b="1" dirty="0" err="1" smtClean="0"/>
              <a:t>Gingiva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0059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4931876"/>
            <a:ext cx="298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Freilegen des Operationsfeldes</a:t>
            </a:r>
          </a:p>
        </p:txBody>
      </p:sp>
      <p:sp>
        <p:nvSpPr>
          <p:cNvPr id="11" name="Rechteck 10"/>
          <p:cNvSpPr/>
          <p:nvPr/>
        </p:nvSpPr>
        <p:spPr>
          <a:xfrm>
            <a:off x="4732249" y="4931876"/>
            <a:ext cx="3800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Tiefenmessung und Achsenkontrolle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t="22240" r="4549" b="4815"/>
          <a:stretch>
            <a:fillRect/>
          </a:stretch>
        </p:blipFill>
        <p:spPr bwMode="auto">
          <a:xfrm>
            <a:off x="467544" y="2060848"/>
            <a:ext cx="396044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6"/>
          <a:stretch>
            <a:fillRect/>
          </a:stretch>
        </p:blipFill>
        <p:spPr bwMode="auto">
          <a:xfrm>
            <a:off x="4716016" y="2060848"/>
            <a:ext cx="394420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5555" y="908720"/>
            <a:ext cx="144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404664"/>
            <a:ext cx="3547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83767" y="4725144"/>
            <a:ext cx="41327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Implantatinsertion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mit Einbringpfosten</a:t>
            </a:r>
          </a:p>
          <a:p>
            <a:pPr algn="ctr"/>
            <a:r>
              <a:rPr lang="de-DE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4 x </a:t>
            </a:r>
            <a:r>
              <a:rPr lang="de-DE" sz="2400" b="1" dirty="0" smtClean="0">
                <a:solidFill>
                  <a:srgbClr val="92D050"/>
                </a:solidFill>
              </a:rPr>
              <a:t>3,6 x 11,5mm</a:t>
            </a:r>
            <a:endParaRPr lang="de-DE" sz="2400" b="1" dirty="0">
              <a:solidFill>
                <a:srgbClr val="92D05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495492" y="1407087"/>
            <a:ext cx="13054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  <a:endParaRPr lang="de-DE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4" r="11347"/>
          <a:stretch>
            <a:fillRect/>
          </a:stretch>
        </p:blipFill>
        <p:spPr bwMode="auto">
          <a:xfrm>
            <a:off x="2483768" y="2204863"/>
            <a:ext cx="4132700" cy="242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6" r="51331"/>
          <a:stretch>
            <a:fillRect/>
          </a:stretch>
        </p:blipFill>
        <p:spPr bwMode="auto">
          <a:xfrm>
            <a:off x="6876257" y="2204864"/>
            <a:ext cx="1908988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23136"/>
          <a:stretch>
            <a:fillRect/>
          </a:stretch>
        </p:blipFill>
        <p:spPr bwMode="auto">
          <a:xfrm>
            <a:off x="323528" y="2204864"/>
            <a:ext cx="192638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5555" y="908720"/>
            <a:ext cx="144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404664"/>
            <a:ext cx="3547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378904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distal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483768" y="4283804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medial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876256" y="377974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distal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7495492" y="1407087"/>
            <a:ext cx="1305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de-DE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</a:t>
            </a:r>
            <a:endParaRPr lang="de-DE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059832" y="5013176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Implantate  mit 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Einheilschrauben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3" t="15305" r="7142"/>
          <a:stretch>
            <a:fillRect/>
          </a:stretch>
        </p:blipFill>
        <p:spPr bwMode="auto">
          <a:xfrm>
            <a:off x="6588224" y="2227958"/>
            <a:ext cx="2016224" cy="264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9" b="3972"/>
          <a:stretch/>
        </p:blipFill>
        <p:spPr bwMode="auto">
          <a:xfrm>
            <a:off x="2771800" y="2022520"/>
            <a:ext cx="3600400" cy="284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5305" r="51097"/>
          <a:stretch>
            <a:fillRect/>
          </a:stretch>
        </p:blipFill>
        <p:spPr bwMode="auto">
          <a:xfrm>
            <a:off x="531386" y="2204864"/>
            <a:ext cx="2024390" cy="264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5555" y="908720"/>
            <a:ext cx="144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404664"/>
            <a:ext cx="3547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46774" y="4941168"/>
            <a:ext cx="4341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Primärer Wundverschluss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19835"/>
          <a:stretch>
            <a:fillRect/>
          </a:stretch>
        </p:blipFill>
        <p:spPr bwMode="auto">
          <a:xfrm>
            <a:off x="446774" y="2034058"/>
            <a:ext cx="4341250" cy="276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5555" y="908720"/>
            <a:ext cx="144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404664"/>
            <a:ext cx="3547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5" b="43517"/>
          <a:stretch>
            <a:fillRect/>
          </a:stretch>
        </p:blipFill>
        <p:spPr bwMode="auto">
          <a:xfrm>
            <a:off x="5076056" y="2845502"/>
            <a:ext cx="3825234" cy="19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76056" y="49411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14 Tage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p.o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 vor Nahtentfernung </a:t>
            </a:r>
            <a:r>
              <a:rPr lang="de-DE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773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115616" y="4931876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Kontrollbild nach Nahtentfernung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46700"/>
            <a:ext cx="6912768" cy="3150452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5555" y="908720"/>
            <a:ext cx="144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404664"/>
            <a:ext cx="3547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55797" y="404664"/>
            <a:ext cx="5672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-</a:t>
            </a:r>
            <a:r>
              <a:rPr lang="de-DE" dirty="0" smtClean="0"/>
              <a:t>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5" b="42428"/>
          <a:stretch>
            <a:fillRect/>
          </a:stretch>
        </p:blipFill>
        <p:spPr bwMode="auto">
          <a:xfrm>
            <a:off x="1619672" y="1790931"/>
            <a:ext cx="230466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F:\Nibol Arbeit\Bilder Schwarze,R\Scannen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5932" y="1790931"/>
            <a:ext cx="2040324" cy="1224136"/>
          </a:xfrm>
          <a:prstGeom prst="rect">
            <a:avLst/>
          </a:prstGeom>
          <a:noFill/>
        </p:spPr>
      </p:pic>
      <p:pic>
        <p:nvPicPr>
          <p:cNvPr id="5" name="Picture 4" descr="F:\Nibol Arbeit\Bilder Schwarze,R\Scannen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645024"/>
            <a:ext cx="2022357" cy="1297128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605555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860032" y="3096778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Freilegung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63688" y="5013176"/>
            <a:ext cx="162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Wundverschluss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2" descr="F:\Nibol Arbeit\Bilder Schwarze,R\Scannen0006.jpg"/>
          <p:cNvPicPr>
            <a:picLocks noChangeAspect="1" noChangeArrowheads="1"/>
          </p:cNvPicPr>
          <p:nvPr/>
        </p:nvPicPr>
        <p:blipFill>
          <a:blip r:embed="rId5" cstate="print"/>
          <a:srcRect r="15385" b="39203"/>
          <a:stretch>
            <a:fillRect/>
          </a:stretch>
        </p:blipFill>
        <p:spPr bwMode="auto">
          <a:xfrm>
            <a:off x="4788024" y="3645024"/>
            <a:ext cx="2160240" cy="1297128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1619672" y="3096778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 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onate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p.o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788024" y="5013176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situ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mit LZP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itel 14"/>
          <p:cNvSpPr>
            <a:spLocks noGrp="1"/>
          </p:cNvSpPr>
          <p:nvPr>
            <p:ph type="title" idx="4294967295"/>
          </p:nvPr>
        </p:nvSpPr>
        <p:spPr>
          <a:xfrm flipV="1">
            <a:off x="-1404664" y="7245424"/>
            <a:ext cx="45719" cy="45719"/>
          </a:xfrm>
        </p:spPr>
        <p:txBody>
          <a:bodyPr/>
          <a:lstStyle/>
          <a:p>
            <a:r>
              <a:rPr lang="de-DE" sz="100" dirty="0" smtClean="0"/>
              <a:t>ÜBERBLICK – POSTOPERATIVE</a:t>
            </a:r>
            <a:r>
              <a:rPr lang="de-DE" sz="100" baseline="0" dirty="0" smtClean="0"/>
              <a:t> PHASE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37352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67544" y="465313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 Monate postoperativ</a:t>
            </a:r>
            <a:endParaRPr lang="de-DE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8"/>
          <a:stretch>
            <a:fillRect/>
          </a:stretch>
        </p:blipFill>
        <p:spPr bwMode="auto">
          <a:xfrm>
            <a:off x="444039" y="2492896"/>
            <a:ext cx="4176464" cy="20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F:\Nibol Arbeit\Bilder Schwarze,R\Scannen0002.jpg"/>
          <p:cNvPicPr>
            <a:picLocks noChangeAspect="1" noChangeArrowheads="1"/>
          </p:cNvPicPr>
          <p:nvPr/>
        </p:nvPicPr>
        <p:blipFill>
          <a:blip r:embed="rId3" cstate="print"/>
          <a:srcRect t="18421"/>
          <a:stretch>
            <a:fillRect/>
          </a:stretch>
        </p:blipFill>
        <p:spPr bwMode="auto">
          <a:xfrm>
            <a:off x="5076056" y="2189363"/>
            <a:ext cx="3608655" cy="2319758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5149374" y="4653136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Implantatfreilegung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5555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1620" y="404664"/>
            <a:ext cx="3734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527510" y="143976"/>
            <a:ext cx="7356858" cy="76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</a:t>
            </a:r>
            <a:endParaRPr lang="de-DE" sz="2800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9"/>
          <a:stretch>
            <a:fillRect/>
          </a:stretch>
        </p:blipFill>
        <p:spPr bwMode="auto">
          <a:xfrm>
            <a:off x="899591" y="1844824"/>
            <a:ext cx="331838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331200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hteck 12"/>
          <p:cNvSpPr/>
          <p:nvPr/>
        </p:nvSpPr>
        <p:spPr>
          <a:xfrm>
            <a:off x="899592" y="5085184"/>
            <a:ext cx="2840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Immediatersatz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nach Extraktion</a:t>
            </a:r>
          </a:p>
        </p:txBody>
      </p:sp>
      <p:sp>
        <p:nvSpPr>
          <p:cNvPr id="15" name="Rechteck 14"/>
          <p:cNvSpPr/>
          <p:nvPr/>
        </p:nvSpPr>
        <p:spPr>
          <a:xfrm>
            <a:off x="4716016" y="5085184"/>
            <a:ext cx="2439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</a:pPr>
            <a:r>
              <a:rPr lang="de-DE" spc="3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Positionierungsschablone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9552" y="899428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APRIL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7704" y="493187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Einbringen der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Gingivaformer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und primärer Wundverschluss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8" name="Picture 4" descr="F:\Nibol Arbeit\Bilder Schwarze,R\Scannen0003.jpg"/>
          <p:cNvPicPr>
            <a:picLocks noChangeAspect="1" noChangeArrowheads="1"/>
          </p:cNvPicPr>
          <p:nvPr/>
        </p:nvPicPr>
        <p:blipFill>
          <a:blip r:embed="rId2" cstate="print"/>
          <a:srcRect b="27027"/>
          <a:stretch>
            <a:fillRect/>
          </a:stretch>
        </p:blipFill>
        <p:spPr bwMode="auto">
          <a:xfrm>
            <a:off x="3023827" y="2859573"/>
            <a:ext cx="3060341" cy="1865572"/>
          </a:xfrm>
          <a:prstGeom prst="rect">
            <a:avLst/>
          </a:prstGeom>
          <a:noFill/>
        </p:spPr>
      </p:pic>
      <p:pic>
        <p:nvPicPr>
          <p:cNvPr id="7" name="Picture 5" descr="F:\Nibol Arbeit\Bilder Schwarze,R\Scannen0004.jpg"/>
          <p:cNvPicPr>
            <a:picLocks noChangeAspect="1" noChangeArrowheads="1"/>
          </p:cNvPicPr>
          <p:nvPr/>
        </p:nvPicPr>
        <p:blipFill>
          <a:blip r:embed="rId3" cstate="print"/>
          <a:srcRect r="21951"/>
          <a:stretch>
            <a:fillRect/>
          </a:stretch>
        </p:blipFill>
        <p:spPr bwMode="auto">
          <a:xfrm>
            <a:off x="395536" y="1844823"/>
            <a:ext cx="2376000" cy="2029500"/>
          </a:xfrm>
          <a:prstGeom prst="rect">
            <a:avLst/>
          </a:prstGeom>
          <a:noFill/>
        </p:spPr>
      </p:pic>
      <p:pic>
        <p:nvPicPr>
          <p:cNvPr id="8" name="Picture 6" descr="F:\Nibol Arbeit\Bilder Schwarze,R\Scannen0005.jpg"/>
          <p:cNvPicPr>
            <a:picLocks noChangeAspect="1" noChangeArrowheads="1"/>
          </p:cNvPicPr>
          <p:nvPr/>
        </p:nvPicPr>
        <p:blipFill>
          <a:blip r:embed="rId4" cstate="print"/>
          <a:srcRect r="29339" b="10486"/>
          <a:stretch>
            <a:fillRect/>
          </a:stretch>
        </p:blipFill>
        <p:spPr bwMode="auto">
          <a:xfrm>
            <a:off x="6300192" y="1844823"/>
            <a:ext cx="2376264" cy="2029500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611560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21620" y="404664"/>
            <a:ext cx="3734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Nibol Arbeit\Bilder Schwarze,R\Scannen0006.jpg"/>
          <p:cNvPicPr>
            <a:picLocks noChangeAspect="1" noChangeArrowheads="1"/>
          </p:cNvPicPr>
          <p:nvPr/>
        </p:nvPicPr>
        <p:blipFill>
          <a:blip r:embed="rId2" cstate="print"/>
          <a:srcRect r="15385" b="39203"/>
          <a:stretch>
            <a:fillRect/>
          </a:stretch>
        </p:blipFill>
        <p:spPr bwMode="auto">
          <a:xfrm>
            <a:off x="2123728" y="1916832"/>
            <a:ext cx="4924196" cy="2545552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611560" y="404664"/>
            <a:ext cx="3734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1560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123728" y="4581128"/>
            <a:ext cx="492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Gingivaformer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situ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mit LZP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Nibol Arbeit\Bilder Schwarze,R\Scannen0008.jpg"/>
          <p:cNvPicPr>
            <a:picLocks noChangeAspect="1" noChangeArrowheads="1"/>
          </p:cNvPicPr>
          <p:nvPr/>
        </p:nvPicPr>
        <p:blipFill>
          <a:blip r:embed="rId2" cstate="print"/>
          <a:srcRect b="20000"/>
          <a:stretch>
            <a:fillRect/>
          </a:stretch>
        </p:blipFill>
        <p:spPr bwMode="auto">
          <a:xfrm>
            <a:off x="2736594" y="1700808"/>
            <a:ext cx="1835406" cy="1042296"/>
          </a:xfrm>
          <a:prstGeom prst="rect">
            <a:avLst/>
          </a:prstGeom>
          <a:noFill/>
        </p:spPr>
      </p:pic>
      <p:pic>
        <p:nvPicPr>
          <p:cNvPr id="7" name="Picture 2" descr="F:\Nibol Arbeit\Bilder Schwarze,R\Scannen0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6424" y="1700808"/>
            <a:ext cx="1609792" cy="1042296"/>
          </a:xfrm>
          <a:prstGeom prst="rect">
            <a:avLst/>
          </a:prstGeom>
          <a:noFill/>
        </p:spPr>
      </p:pic>
      <p:pic>
        <p:nvPicPr>
          <p:cNvPr id="8" name="Picture 3" descr="F:\Nibol Arbeit\Bilder Schwarze,R\Scannen0009.jpg"/>
          <p:cNvPicPr>
            <a:picLocks noChangeAspect="1" noChangeArrowheads="1"/>
          </p:cNvPicPr>
          <p:nvPr/>
        </p:nvPicPr>
        <p:blipFill>
          <a:blip r:embed="rId4" cstate="print"/>
          <a:srcRect t="23520"/>
          <a:stretch>
            <a:fillRect/>
          </a:stretch>
        </p:blipFill>
        <p:spPr bwMode="auto">
          <a:xfrm>
            <a:off x="568678" y="1700808"/>
            <a:ext cx="1843082" cy="1042296"/>
          </a:xfrm>
          <a:prstGeom prst="rect">
            <a:avLst/>
          </a:prstGeom>
          <a:noFill/>
        </p:spPr>
      </p:pic>
      <p:pic>
        <p:nvPicPr>
          <p:cNvPr id="10" name="Picture 2" descr="F:\Nibol Arbeit\Bilder Schwarze,R\Scannen0010.jpg"/>
          <p:cNvPicPr>
            <a:picLocks noChangeAspect="1" noChangeArrowheads="1"/>
          </p:cNvPicPr>
          <p:nvPr/>
        </p:nvPicPr>
        <p:blipFill>
          <a:blip r:embed="rId5" cstate="print"/>
          <a:srcRect l="2112" t="2857" r="7055" b="20000"/>
          <a:stretch>
            <a:fillRect/>
          </a:stretch>
        </p:blipFill>
        <p:spPr bwMode="auto">
          <a:xfrm>
            <a:off x="6842158" y="1700809"/>
            <a:ext cx="1690282" cy="1042295"/>
          </a:xfrm>
          <a:prstGeom prst="rect">
            <a:avLst/>
          </a:prstGeom>
          <a:noFill/>
        </p:spPr>
      </p:pic>
      <p:pic>
        <p:nvPicPr>
          <p:cNvPr id="11" name="Picture 3" descr="F:\Nibol Arbeit\Bilder Schwarze,R\Scannen0011.jpg"/>
          <p:cNvPicPr>
            <a:picLocks noChangeAspect="1" noChangeArrowheads="1"/>
          </p:cNvPicPr>
          <p:nvPr/>
        </p:nvPicPr>
        <p:blipFill>
          <a:blip r:embed="rId6" cstate="print"/>
          <a:srcRect t="2857" b="20000"/>
          <a:stretch>
            <a:fillRect/>
          </a:stretch>
        </p:blipFill>
        <p:spPr bwMode="auto">
          <a:xfrm>
            <a:off x="4906424" y="3812494"/>
            <a:ext cx="1689932" cy="1053179"/>
          </a:xfrm>
          <a:prstGeom prst="rect">
            <a:avLst/>
          </a:prstGeom>
          <a:noFill/>
        </p:spPr>
      </p:pic>
      <p:pic>
        <p:nvPicPr>
          <p:cNvPr id="12" name="Picture 2" descr="F:\Nibol Arbeit\Bilder Schwarze,R\Scannen0012.jpg"/>
          <p:cNvPicPr>
            <a:picLocks noChangeAspect="1" noChangeArrowheads="1"/>
          </p:cNvPicPr>
          <p:nvPr/>
        </p:nvPicPr>
        <p:blipFill>
          <a:blip r:embed="rId7" cstate="print"/>
          <a:srcRect t="5714" b="14286"/>
          <a:stretch>
            <a:fillRect/>
          </a:stretch>
        </p:blipFill>
        <p:spPr bwMode="auto">
          <a:xfrm>
            <a:off x="568678" y="3805471"/>
            <a:ext cx="1843082" cy="1060202"/>
          </a:xfrm>
          <a:prstGeom prst="rect">
            <a:avLst/>
          </a:prstGeom>
          <a:noFill/>
        </p:spPr>
      </p:pic>
      <p:pic>
        <p:nvPicPr>
          <p:cNvPr id="13" name="Picture 3" descr="F:\Nibol Arbeit\Bilder Schwarze,R\Scannen0013.jpg"/>
          <p:cNvPicPr>
            <a:picLocks noChangeAspect="1" noChangeArrowheads="1"/>
          </p:cNvPicPr>
          <p:nvPr/>
        </p:nvPicPr>
        <p:blipFill>
          <a:blip r:embed="rId8" cstate="print"/>
          <a:srcRect t="2857" b="28571"/>
          <a:stretch>
            <a:fillRect/>
          </a:stretch>
        </p:blipFill>
        <p:spPr bwMode="auto">
          <a:xfrm>
            <a:off x="2740272" y="3822063"/>
            <a:ext cx="1831611" cy="1043609"/>
          </a:xfrm>
          <a:prstGeom prst="rect">
            <a:avLst/>
          </a:prstGeom>
          <a:noFill/>
        </p:spPr>
      </p:pic>
      <p:pic>
        <p:nvPicPr>
          <p:cNvPr id="14" name="Picture 2" descr="F:\Nibol Arbeit\Bilder Schwarze,R\Scannen0017.jpg"/>
          <p:cNvPicPr>
            <a:picLocks noChangeAspect="1" noChangeArrowheads="1"/>
          </p:cNvPicPr>
          <p:nvPr/>
        </p:nvPicPr>
        <p:blipFill>
          <a:blip r:embed="rId9" cstate="print"/>
          <a:srcRect t="17308" b="3846"/>
          <a:stretch>
            <a:fillRect/>
          </a:stretch>
        </p:blipFill>
        <p:spPr bwMode="auto">
          <a:xfrm>
            <a:off x="6876257" y="3805471"/>
            <a:ext cx="1656184" cy="1075301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96416" y="2771636"/>
            <a:ext cx="73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situ</a:t>
            </a:r>
            <a:endParaRPr lang="de-DE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740272" y="2771636"/>
            <a:ext cx="118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Abformung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01645" y="2771636"/>
            <a:ext cx="93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Abdruck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876256" y="2771636"/>
            <a:ext cx="116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Abutments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30799" y="4931876"/>
            <a:ext cx="192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Sekundärteleskope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740272" y="4931876"/>
            <a:ext cx="121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Modellguss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907442" y="4931876"/>
            <a:ext cx="96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Anprobe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876257" y="4928709"/>
            <a:ext cx="140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Fertigstellung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11560" y="90872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NOVEMBER/DEZEMBER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11560" y="385500"/>
            <a:ext cx="5580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 flipH="1" flipV="1">
            <a:off x="-1836712" y="7605464"/>
            <a:ext cx="45719" cy="95266"/>
          </a:xfrm>
        </p:spPr>
        <p:txBody>
          <a:bodyPr/>
          <a:lstStyle/>
          <a:p>
            <a:r>
              <a:rPr lang="de-DE" sz="100" dirty="0" smtClean="0"/>
              <a:t>ÜBERBLICK – PROTHETISCHE PHASE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2611744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5" grpId="0"/>
      <p:bldP spid="19" grpId="0"/>
      <p:bldP spid="2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99792" y="515719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Implantate </a:t>
            </a:r>
            <a:r>
              <a:rPr lang="de-DE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situ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–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Gingivaformer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entfernt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3" descr="F:\Nibol Arbeit\Bilder Schwarze,R\Scannen0009.jpg"/>
          <p:cNvPicPr>
            <a:picLocks noChangeAspect="1" noChangeArrowheads="1"/>
          </p:cNvPicPr>
          <p:nvPr/>
        </p:nvPicPr>
        <p:blipFill>
          <a:blip r:embed="rId2" cstate="print"/>
          <a:srcRect l="49893" t="15489"/>
          <a:stretch>
            <a:fillRect/>
          </a:stretch>
        </p:blipFill>
        <p:spPr bwMode="auto">
          <a:xfrm>
            <a:off x="4932039" y="1556792"/>
            <a:ext cx="2808313" cy="3447110"/>
          </a:xfrm>
          <a:prstGeom prst="rect">
            <a:avLst/>
          </a:prstGeom>
          <a:noFill/>
        </p:spPr>
      </p:pic>
      <p:pic>
        <p:nvPicPr>
          <p:cNvPr id="8" name="Picture 3" descr="F:\Nibol Arbeit\Bilder Schwarze,R\Scannen0009.jpg"/>
          <p:cNvPicPr>
            <a:picLocks noChangeAspect="1" noChangeArrowheads="1"/>
          </p:cNvPicPr>
          <p:nvPr/>
        </p:nvPicPr>
        <p:blipFill>
          <a:blip r:embed="rId2" cstate="print"/>
          <a:srcRect t="13495" r="50107"/>
          <a:stretch>
            <a:fillRect/>
          </a:stretch>
        </p:blipFill>
        <p:spPr bwMode="auto">
          <a:xfrm>
            <a:off x="1403647" y="1556792"/>
            <a:ext cx="2808313" cy="3447110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611560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21620" y="385500"/>
            <a:ext cx="3579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78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16016" y="47251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Abdruck mit Abformpfosten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44" y="47158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Abformpfosten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(offene Abformung)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F:\Nibol Arbeit\Bilder Schwarze,R\Scannen0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49147"/>
            <a:ext cx="3960440" cy="2736304"/>
          </a:xfrm>
          <a:prstGeom prst="rect">
            <a:avLst/>
          </a:prstGeom>
          <a:noFill/>
        </p:spPr>
      </p:pic>
      <p:pic>
        <p:nvPicPr>
          <p:cNvPr id="7" name="Picture 3" descr="F:\Nibol Arbeit\Bilder Schwarze,R\Scannen0008.jpg"/>
          <p:cNvPicPr>
            <a:picLocks noChangeAspect="1" noChangeArrowheads="1"/>
          </p:cNvPicPr>
          <p:nvPr/>
        </p:nvPicPr>
        <p:blipFill>
          <a:blip r:embed="rId3" cstate="print"/>
          <a:srcRect b="20000"/>
          <a:stretch>
            <a:fillRect/>
          </a:stretch>
        </p:blipFill>
        <p:spPr bwMode="auto">
          <a:xfrm>
            <a:off x="467544" y="1844824"/>
            <a:ext cx="3960440" cy="2736304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611560" y="90872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1560" y="385500"/>
            <a:ext cx="3579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9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88024" y="478786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Anprobe der Sekundärteleskope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552" y="478786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Anprobe der Teleskoppfosten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F:\Nibol Arbeit\Bilder Schwarze,R\Scannen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3744416" cy="2808312"/>
          </a:xfrm>
          <a:prstGeom prst="rect">
            <a:avLst/>
          </a:prstGeom>
          <a:noFill/>
        </p:spPr>
      </p:pic>
      <p:pic>
        <p:nvPicPr>
          <p:cNvPr id="7" name="Picture 2" descr="F:\Nibol Arbeit\Bilder Schwarze,R\Scannen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3816424" cy="2808312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611560" y="908720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DEZEMBER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1560" y="385500"/>
            <a:ext cx="3579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479715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Verkleben mit Modellguss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88024" y="478786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Wachsanprobe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9" name="Picture 3" descr="F:\Nibol Arbeit\Bilder Schwarze,R\Scannen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3843569" cy="2880319"/>
          </a:xfrm>
          <a:prstGeom prst="rect">
            <a:avLst/>
          </a:prstGeom>
          <a:noFill/>
        </p:spPr>
      </p:pic>
      <p:pic>
        <p:nvPicPr>
          <p:cNvPr id="7" name="Picture 3" descr="F:\Nibol Arbeit\Bilder Schwarze,R\Scannen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3816425" cy="2880320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611560" y="908720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DEZEMBER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1560" y="385500"/>
            <a:ext cx="3579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5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9"/>
          <p:cNvSpPr txBox="1"/>
          <p:nvPr/>
        </p:nvSpPr>
        <p:spPr>
          <a:xfrm>
            <a:off x="3491880" y="465313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Definitive Eingliederung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F:\Nibol Arbeit\Bilder Schwarze,R\Scannen0017.jpg"/>
          <p:cNvPicPr>
            <a:picLocks noChangeAspect="1" noChangeArrowheads="1"/>
          </p:cNvPicPr>
          <p:nvPr/>
        </p:nvPicPr>
        <p:blipFill>
          <a:blip r:embed="rId2" cstate="print"/>
          <a:srcRect t="17308" b="3846"/>
          <a:stretch>
            <a:fillRect/>
          </a:stretch>
        </p:blipFill>
        <p:spPr bwMode="auto">
          <a:xfrm>
            <a:off x="2051720" y="1268760"/>
            <a:ext cx="5040560" cy="2782002"/>
          </a:xfrm>
          <a:prstGeom prst="rect">
            <a:avLst/>
          </a:prstGeom>
          <a:noFill/>
        </p:spPr>
      </p:pic>
      <p:pic>
        <p:nvPicPr>
          <p:cNvPr id="5" name="Picture 3" descr="F:\Nibol Arbeit\Bilder Schwarze,R\Scannen0014.jpg"/>
          <p:cNvPicPr>
            <a:picLocks noChangeAspect="1" noChangeArrowheads="1"/>
          </p:cNvPicPr>
          <p:nvPr/>
        </p:nvPicPr>
        <p:blipFill>
          <a:blip r:embed="rId3" cstate="print"/>
          <a:srcRect l="17151"/>
          <a:stretch>
            <a:fillRect/>
          </a:stretch>
        </p:blipFill>
        <p:spPr bwMode="auto">
          <a:xfrm>
            <a:off x="103344" y="3789041"/>
            <a:ext cx="2196000" cy="2016224"/>
          </a:xfrm>
          <a:prstGeom prst="rect">
            <a:avLst/>
          </a:prstGeom>
          <a:noFill/>
        </p:spPr>
      </p:pic>
      <p:pic>
        <p:nvPicPr>
          <p:cNvPr id="6" name="Picture 4" descr="F:\Nibol Arbeit\Bilder Schwarze,R\Scannen0015.jpg"/>
          <p:cNvPicPr>
            <a:picLocks noChangeAspect="1" noChangeArrowheads="1"/>
          </p:cNvPicPr>
          <p:nvPr/>
        </p:nvPicPr>
        <p:blipFill>
          <a:blip r:embed="rId4" cstate="print"/>
          <a:srcRect l="27273"/>
          <a:stretch>
            <a:fillRect/>
          </a:stretch>
        </p:blipFill>
        <p:spPr bwMode="auto">
          <a:xfrm>
            <a:off x="6804248" y="3789040"/>
            <a:ext cx="2195735" cy="2016224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611560" y="908720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DEZEMBER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1560" y="385500"/>
            <a:ext cx="5545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ENDKONSTRUKTION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Nibol Arbeit\Bilder Schwarze,R\Scannen000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7920879" cy="2880320"/>
          </a:xfrm>
          <a:prstGeom prst="flowChartAlternateProcess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3563888" y="4859868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Kontrollbild mit Gerüst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1560" y="404664"/>
            <a:ext cx="3345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- KONTROLLBILD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11560" y="908720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DEZEMBER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404664" y="7677472"/>
            <a:ext cx="45719" cy="45719"/>
          </a:xfrm>
        </p:spPr>
        <p:txBody>
          <a:bodyPr/>
          <a:lstStyle/>
          <a:p>
            <a:r>
              <a:rPr lang="de-DE" sz="100" dirty="0" smtClean="0"/>
              <a:t>OPG - KONTROLLBILD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32828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DSC06265.JPG"/>
          <p:cNvPicPr>
            <a:picLocks noChangeAspect="1"/>
          </p:cNvPicPr>
          <p:nvPr/>
        </p:nvPicPr>
        <p:blipFill>
          <a:blip r:embed="rId2" cstate="print"/>
          <a:srcRect l="6186" t="3081" r="19576" b="16826"/>
          <a:stretch>
            <a:fillRect/>
          </a:stretch>
        </p:blipFill>
        <p:spPr>
          <a:xfrm>
            <a:off x="5004048" y="1268761"/>
            <a:ext cx="2691992" cy="1872207"/>
          </a:xfrm>
          <a:prstGeom prst="rect">
            <a:avLst/>
          </a:prstGeom>
        </p:spPr>
      </p:pic>
      <p:pic>
        <p:nvPicPr>
          <p:cNvPr id="5" name="Grafik 4" descr="DSC06266.JPG"/>
          <p:cNvPicPr>
            <a:picLocks noChangeAspect="1"/>
          </p:cNvPicPr>
          <p:nvPr/>
        </p:nvPicPr>
        <p:blipFill>
          <a:blip r:embed="rId3" cstate="print"/>
          <a:srcRect l="5715" t="14229" r="19989" b="14627"/>
          <a:stretch>
            <a:fillRect/>
          </a:stretch>
        </p:blipFill>
        <p:spPr>
          <a:xfrm>
            <a:off x="1475656" y="3645024"/>
            <a:ext cx="2664296" cy="1800200"/>
          </a:xfrm>
          <a:prstGeom prst="rect">
            <a:avLst/>
          </a:prstGeom>
        </p:spPr>
      </p:pic>
      <p:pic>
        <p:nvPicPr>
          <p:cNvPr id="6" name="Grafik 5" descr="DSC06270.JPG"/>
          <p:cNvPicPr>
            <a:picLocks noChangeAspect="1"/>
          </p:cNvPicPr>
          <p:nvPr/>
        </p:nvPicPr>
        <p:blipFill>
          <a:blip r:embed="rId4" cstate="print"/>
          <a:srcRect l="6918" t="12714" r="19805" b="4448"/>
          <a:stretch>
            <a:fillRect/>
          </a:stretch>
        </p:blipFill>
        <p:spPr>
          <a:xfrm>
            <a:off x="5004048" y="3645024"/>
            <a:ext cx="2691991" cy="1800200"/>
          </a:xfrm>
          <a:prstGeom prst="rect">
            <a:avLst/>
          </a:prstGeom>
        </p:spPr>
      </p:pic>
      <p:pic>
        <p:nvPicPr>
          <p:cNvPr id="8" name="Grafik 7" descr="Herr  Schwarze.JPG"/>
          <p:cNvPicPr>
            <a:picLocks noChangeAspect="1"/>
          </p:cNvPicPr>
          <p:nvPr/>
        </p:nvPicPr>
        <p:blipFill>
          <a:blip r:embed="rId5" cstate="print"/>
          <a:srcRect l="14951" t="9411" r="22050" b="29417"/>
          <a:stretch>
            <a:fillRect/>
          </a:stretch>
        </p:blipFill>
        <p:spPr>
          <a:xfrm>
            <a:off x="1475656" y="1268760"/>
            <a:ext cx="2664296" cy="187220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475656" y="3140968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Teleskoppfosten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004047" y="5445224"/>
            <a:ext cx="2691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Vorbereitet für Fertigstellung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75656" y="5445224"/>
            <a:ext cx="2664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MOG-Gerüst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004049" y="3140968"/>
            <a:ext cx="2691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Wachsaufstellung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1560" y="404664"/>
            <a:ext cx="4333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ZAHNTECHNISCHER ABLAUF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1560" y="90872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NOVEMBER/DEZEMBER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idx="4294967295"/>
          </p:nvPr>
        </p:nvSpPr>
        <p:spPr>
          <a:xfrm flipH="1">
            <a:off x="-1404664" y="7533456"/>
            <a:ext cx="45719" cy="45719"/>
          </a:xfrm>
        </p:spPr>
        <p:txBody>
          <a:bodyPr/>
          <a:lstStyle/>
          <a:p>
            <a:r>
              <a:rPr lang="de-DE" sz="100" dirty="0" smtClean="0"/>
              <a:t>ZAHNTECHNISCHER ABLAUF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38849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62000" y="4270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000" b="0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556792"/>
            <a:ext cx="7418784" cy="3241438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27510" y="143976"/>
            <a:ext cx="7356858" cy="76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Diagnostik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OPG-ANSICHT</a:t>
            </a:r>
            <a:endParaRPr lang="de-DE" sz="2800" b="1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908720"/>
            <a:ext cx="603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2012                          </a:t>
            </a:r>
            <a:r>
              <a:rPr lang="de-DE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RÖNTGENINSTITUT MESANTIS BERLIN</a:t>
            </a:r>
            <a:endParaRPr lang="de-DE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 flipH="1" flipV="1">
            <a:off x="-1764704" y="7965504"/>
            <a:ext cx="45719" cy="45719"/>
          </a:xfrm>
        </p:spPr>
        <p:txBody>
          <a:bodyPr/>
          <a:lstStyle/>
          <a:p>
            <a:r>
              <a:rPr lang="de-DE" sz="100" dirty="0" smtClean="0"/>
              <a:t>Präoperative </a:t>
            </a:r>
            <a:r>
              <a:rPr lang="de-DE" sz="100" dirty="0" err="1" smtClean="0"/>
              <a:t>diagnostik</a:t>
            </a:r>
            <a:r>
              <a:rPr lang="de-DE" sz="100" dirty="0" smtClean="0"/>
              <a:t> – </a:t>
            </a:r>
            <a:r>
              <a:rPr lang="de-DE" sz="100" dirty="0" err="1" smtClean="0"/>
              <a:t>opg</a:t>
            </a:r>
            <a:r>
              <a:rPr lang="de-DE" sz="100" dirty="0" smtClean="0"/>
              <a:t>-ANSICHT</a:t>
            </a:r>
            <a:endParaRPr lang="de-DE" sz="100" dirty="0"/>
          </a:p>
        </p:txBody>
      </p:sp>
      <p:sp>
        <p:nvSpPr>
          <p:cNvPr id="7" name="Textfeld 6"/>
          <p:cNvSpPr txBox="1"/>
          <p:nvPr/>
        </p:nvSpPr>
        <p:spPr>
          <a:xfrm>
            <a:off x="3851920" y="4005064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16mm interalveolär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976664" y="4941168"/>
            <a:ext cx="5167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1. Ausreichendes Knochenangebot </a:t>
            </a:r>
            <a:r>
              <a:rPr lang="de-DE" dirty="0" err="1" smtClean="0"/>
              <a:t>regio</a:t>
            </a:r>
            <a:r>
              <a:rPr lang="de-DE" dirty="0" smtClean="0"/>
              <a:t> 32 und 42 </a:t>
            </a:r>
          </a:p>
          <a:p>
            <a:r>
              <a:rPr lang="de-DE" dirty="0" smtClean="0"/>
              <a:t>2. Geringes vertikales Knochenangebot </a:t>
            </a:r>
            <a:r>
              <a:rPr lang="de-DE" dirty="0" err="1" smtClean="0"/>
              <a:t>regio</a:t>
            </a:r>
            <a:r>
              <a:rPr lang="de-DE" dirty="0" smtClean="0"/>
              <a:t> 34 und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Nibol Arbeit\Bilder Schwarze,R\Scannen000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4860032" y="3645024"/>
            <a:ext cx="3456384" cy="1459874"/>
          </a:xfrm>
          <a:prstGeom prst="flowChartAlternateProcess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3456384" cy="1459875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56" y="1921709"/>
            <a:ext cx="1278000" cy="93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96" y="1653491"/>
            <a:ext cx="936000" cy="119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53490"/>
            <a:ext cx="936104" cy="119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653491"/>
            <a:ext cx="936103" cy="119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885" y="1921709"/>
            <a:ext cx="1279507" cy="93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20356" y="2987660"/>
            <a:ext cx="708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Mai 2012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27584" y="521990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August 2012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860031" y="5219908"/>
            <a:ext cx="345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Dezember 2012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560" y="899428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- 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</a:t>
            </a:r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EZEMBER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11560" y="404664"/>
            <a:ext cx="5556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ÜBERSICHT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RÖNTGENAUFNAHMEN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-1548680" y="7533456"/>
            <a:ext cx="47409" cy="45719"/>
          </a:xfrm>
        </p:spPr>
        <p:txBody>
          <a:bodyPr/>
          <a:lstStyle/>
          <a:p>
            <a:r>
              <a:rPr lang="de-DE" sz="100" dirty="0" smtClean="0"/>
              <a:t>ÜBERSICHT - RÖNTGENAUFNAHMEN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78922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Rita-Privat\Masterthesis\Scripte für Master\DVT- PLANUNG von MESANTIS\Siegmund, Marianne\Siegmund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4054" y="1845367"/>
            <a:ext cx="3748386" cy="3095801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6295139" y="508518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okklusal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D:\Rita-Privat\Masterthesis\Scripte für Master\DVT- PLANUNG von MESANTIS\Siegmund, Marianne\Siegmund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843" y="1844824"/>
            <a:ext cx="3757414" cy="3104929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2051720" y="508518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frontal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7510" y="404664"/>
            <a:ext cx="7356858" cy="76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Diagnostik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</a:t>
            </a:r>
            <a:endParaRPr lang="de-DE" sz="32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77800" stA="30000" endPos="37000" dist="12700" dir="5400000" sy="-100000" algn="bl" rotWithShape="0"/>
              </a:effectLst>
            </a:endParaRPr>
          </a:p>
          <a:p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6086" y="908720"/>
            <a:ext cx="791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2012                      </a:t>
            </a:r>
            <a:r>
              <a:rPr lang="de-DE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RÖNTGENINSTITUT MESANTIS BERLIN </a:t>
            </a:r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</a:t>
            </a:r>
            <a:r>
              <a:rPr lang="de-DE" dirty="0" smtClean="0"/>
              <a:t>                                  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-1908720" y="7389440"/>
            <a:ext cx="45719" cy="45719"/>
          </a:xfrm>
        </p:spPr>
        <p:txBody>
          <a:bodyPr/>
          <a:lstStyle/>
          <a:p>
            <a:r>
              <a:rPr lang="de-DE" sz="100" dirty="0" smtClean="0"/>
              <a:t>Präoperative </a:t>
            </a:r>
            <a:r>
              <a:rPr lang="de-DE" sz="100" dirty="0" err="1" smtClean="0"/>
              <a:t>diagnostik</a:t>
            </a:r>
            <a:r>
              <a:rPr lang="de-DE" sz="100" dirty="0" smtClean="0"/>
              <a:t> - </a:t>
            </a:r>
            <a:r>
              <a:rPr lang="de-DE" sz="100" dirty="0" err="1" smtClean="0"/>
              <a:t>dvt</a:t>
            </a:r>
            <a:endParaRPr lang="de-DE" sz="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6"/>
          <p:cNvSpPr txBox="1"/>
          <p:nvPr/>
        </p:nvSpPr>
        <p:spPr>
          <a:xfrm>
            <a:off x="251520" y="4869160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44: 5 x 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9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,5mm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feld 7"/>
          <p:cNvSpPr txBox="1"/>
          <p:nvPr/>
        </p:nvSpPr>
        <p:spPr>
          <a:xfrm>
            <a:off x="4716016" y="43651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32: 5 x 11,5mm</a:t>
            </a:r>
          </a:p>
        </p:txBody>
      </p:sp>
      <p:sp>
        <p:nvSpPr>
          <p:cNvPr id="20" name="Textfeld 13"/>
          <p:cNvSpPr txBox="1"/>
          <p:nvPr/>
        </p:nvSpPr>
        <p:spPr>
          <a:xfrm>
            <a:off x="2339752" y="4365104"/>
            <a:ext cx="218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42: 5,5 x 11,5mm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feld 14"/>
          <p:cNvSpPr txBox="1"/>
          <p:nvPr/>
        </p:nvSpPr>
        <p:spPr>
          <a:xfrm>
            <a:off x="6942653" y="4859868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34: 5,5 x 9,5mm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91677"/>
            <a:ext cx="2019168" cy="2833468"/>
          </a:xfrm>
          <a:prstGeom prst="rect">
            <a:avLst/>
          </a:prstGeom>
          <a:noFill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3383" y="1556792"/>
            <a:ext cx="1934601" cy="2660820"/>
          </a:xfrm>
          <a:prstGeom prst="rect">
            <a:avLst/>
          </a:prstGeom>
          <a:noFill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3052" y="1556792"/>
            <a:ext cx="1927180" cy="2660820"/>
          </a:xfrm>
          <a:prstGeom prst="rect">
            <a:avLst/>
          </a:prstGeom>
          <a:noFill/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264" y="1891676"/>
            <a:ext cx="2054849" cy="2833468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1" b="33490"/>
          <a:stretch/>
        </p:blipFill>
        <p:spPr bwMode="auto">
          <a:xfrm>
            <a:off x="-3924944" y="7069656"/>
            <a:ext cx="6529942" cy="3022600"/>
          </a:xfrm>
          <a:prstGeom prst="rect">
            <a:avLst/>
          </a:prstGeom>
          <a:solidFill>
            <a:schemeClr val="bg1">
              <a:alpha val="1000"/>
            </a:schemeClr>
          </a:solidFill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2" b="33514"/>
          <a:stretch/>
        </p:blipFill>
        <p:spPr bwMode="auto">
          <a:xfrm>
            <a:off x="75398" y="10197752"/>
            <a:ext cx="6717510" cy="3096344"/>
          </a:xfrm>
          <a:prstGeom prst="rect">
            <a:avLst/>
          </a:prstGeom>
          <a:noFill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8" b="33455"/>
          <a:stretch/>
        </p:blipFill>
        <p:spPr bwMode="auto">
          <a:xfrm>
            <a:off x="2841313" y="7103144"/>
            <a:ext cx="6558630" cy="3022600"/>
          </a:xfrm>
          <a:prstGeom prst="rect">
            <a:avLst/>
          </a:prstGeom>
          <a:noFill/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2" b="33514"/>
          <a:stretch/>
        </p:blipFill>
        <p:spPr bwMode="auto">
          <a:xfrm>
            <a:off x="6948264" y="10197752"/>
            <a:ext cx="6700214" cy="3096344"/>
          </a:xfrm>
          <a:prstGeom prst="rect">
            <a:avLst/>
          </a:prstGeom>
          <a:noFill/>
        </p:spPr>
      </p:pic>
      <p:sp>
        <p:nvSpPr>
          <p:cNvPr id="35" name="Textfeld 34"/>
          <p:cNvSpPr txBox="1"/>
          <p:nvPr/>
        </p:nvSpPr>
        <p:spPr>
          <a:xfrm>
            <a:off x="2493383" y="4869160"/>
            <a:ext cx="4166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PMB  2x</a:t>
            </a:r>
            <a:r>
              <a:rPr lang="de-DE" sz="2000" b="1" dirty="0" smtClean="0"/>
              <a:t>   </a:t>
            </a:r>
            <a:r>
              <a:rPr lang="de-DE" sz="2400" b="1" dirty="0" smtClean="0">
                <a:solidFill>
                  <a:srgbClr val="92D050"/>
                </a:solidFill>
              </a:rPr>
              <a:t>3,6 x  9,5mm</a:t>
            </a:r>
          </a:p>
          <a:p>
            <a:pPr algn="ctr"/>
            <a:r>
              <a:rPr lang="de-DE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FZB   2x</a:t>
            </a:r>
            <a:r>
              <a:rPr lang="de-DE" sz="2000" b="1" dirty="0" smtClean="0"/>
              <a:t>   </a:t>
            </a:r>
            <a:r>
              <a:rPr lang="de-DE" sz="2400" b="1" dirty="0" smtClean="0">
                <a:solidFill>
                  <a:srgbClr val="92D050"/>
                </a:solidFill>
              </a:rPr>
              <a:t>3,6 x 11,5mm</a:t>
            </a:r>
            <a:endParaRPr lang="de-DE" sz="2400" b="1" dirty="0">
              <a:solidFill>
                <a:srgbClr val="92D05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2012                          </a:t>
            </a:r>
            <a:r>
              <a:rPr lang="de-DE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RÖNTGENINSTITUT MESANTIS BERLIN</a:t>
            </a:r>
            <a:endParaRPr lang="de-DE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404664"/>
            <a:ext cx="481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PLANUNG -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10298371" y="8757592"/>
            <a:ext cx="45719" cy="45719"/>
          </a:xfrm>
        </p:spPr>
        <p:txBody>
          <a:bodyPr/>
          <a:lstStyle/>
          <a:p>
            <a:r>
              <a:rPr lang="de-DE" sz="100" dirty="0" smtClean="0"/>
              <a:t>Präoperative </a:t>
            </a:r>
            <a:r>
              <a:rPr lang="de-DE" sz="100" dirty="0" err="1" smtClean="0"/>
              <a:t>diagnostik</a:t>
            </a:r>
            <a:r>
              <a:rPr lang="de-DE" sz="100" dirty="0" smtClean="0"/>
              <a:t> – </a:t>
            </a:r>
            <a:r>
              <a:rPr lang="de-DE" sz="100" dirty="0" err="1" smtClean="0"/>
              <a:t>dvt</a:t>
            </a:r>
            <a:r>
              <a:rPr lang="de-DE" sz="100" dirty="0" smtClean="0"/>
              <a:t> (</a:t>
            </a:r>
            <a:r>
              <a:rPr lang="de-DE" sz="100" dirty="0" err="1" smtClean="0"/>
              <a:t>cross</a:t>
            </a:r>
            <a:r>
              <a:rPr lang="de-DE" sz="100" baseline="0" dirty="0" smtClean="0"/>
              <a:t> </a:t>
            </a:r>
            <a:r>
              <a:rPr lang="de-DE" sz="100" baseline="0" dirty="0" err="1" smtClean="0"/>
              <a:t>section</a:t>
            </a:r>
            <a:r>
              <a:rPr lang="de-DE" sz="100" baseline="0" dirty="0" smtClean="0"/>
              <a:t>)</a:t>
            </a:r>
            <a:endParaRPr lang="de-DE" sz="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72 -0.82477 L 0.56424 -0.7511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368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24 -0.75116 L 0.20972 -0.8247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36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1.1287 L 0.1165 -1.2127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421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1.21273 L 0.00625 -1.128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419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03 -0.82477 L -0.17708 -0.7511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36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08 -0.75116 L -0.05868 -0.8289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388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494 -1.13935 L -0.63403 -1.21273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55" y="-368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622 -1.20833 L -0.26511 -1.13912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344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4788024" y="2924944"/>
            <a:ext cx="25273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de-DE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13733" b="22661"/>
          <a:stretch>
            <a:fillRect/>
          </a:stretch>
        </p:blipFill>
        <p:spPr bwMode="auto">
          <a:xfrm>
            <a:off x="847166" y="1560975"/>
            <a:ext cx="2019366" cy="136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1"/>
          <a:stretch>
            <a:fillRect/>
          </a:stretch>
        </p:blipFill>
        <p:spPr bwMode="auto">
          <a:xfrm>
            <a:off x="3591693" y="1553558"/>
            <a:ext cx="1988419" cy="136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4572000" y="184482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..</a:t>
            </a:r>
            <a:endParaRPr lang="de-DE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9" b="13749"/>
          <a:stretch>
            <a:fillRect/>
          </a:stretch>
        </p:blipFill>
        <p:spPr bwMode="auto">
          <a:xfrm>
            <a:off x="6195715" y="1560975"/>
            <a:ext cx="2048693" cy="136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4" y="3645024"/>
            <a:ext cx="2023818" cy="138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hteck 17"/>
          <p:cNvSpPr/>
          <p:nvPr/>
        </p:nvSpPr>
        <p:spPr>
          <a:xfrm>
            <a:off x="1979712" y="4005064"/>
            <a:ext cx="231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de-DE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693" y="3645024"/>
            <a:ext cx="1988419" cy="13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4" r="14294" b="50514"/>
          <a:stretch>
            <a:fillRect/>
          </a:stretch>
        </p:blipFill>
        <p:spPr bwMode="auto">
          <a:xfrm rot="5400000">
            <a:off x="6543936" y="3329273"/>
            <a:ext cx="138471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47167" y="2996952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610005" y="299695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OP-Feld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228184" y="2996952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Bohrungen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78736" y="507589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Implantatinsertion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35896" y="507589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situ</a:t>
            </a:r>
            <a:endParaRPr lang="de-DE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60269" y="5085184"/>
            <a:ext cx="162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Wundverschluss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38927" y="899428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19824" y="404664"/>
            <a:ext cx="5564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 idx="4294967295"/>
          </p:nvPr>
        </p:nvSpPr>
        <p:spPr>
          <a:xfrm flipH="1" flipV="1">
            <a:off x="-1692696" y="7821488"/>
            <a:ext cx="45719" cy="45719"/>
          </a:xfrm>
        </p:spPr>
        <p:txBody>
          <a:bodyPr/>
          <a:lstStyle/>
          <a:p>
            <a:r>
              <a:rPr lang="de-DE" sz="100" dirty="0" smtClean="0"/>
              <a:t>Überblick – chirurgische </a:t>
            </a:r>
            <a:r>
              <a:rPr lang="de-DE" sz="100" dirty="0" err="1" smtClean="0"/>
              <a:t>phase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1239527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1199</Words>
  <Application>Microsoft Office PowerPoint</Application>
  <PresentationFormat>Bildschirmpräsentation (4:3)</PresentationFormat>
  <Paragraphs>383</Paragraphs>
  <Slides>60</Slides>
  <Notes>14</Notes>
  <HiddenSlides>2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  <vt:variant>
        <vt:lpstr>Zielgruppenorientierte Präsentationen</vt:lpstr>
      </vt:variant>
      <vt:variant>
        <vt:i4>1</vt:i4>
      </vt:variant>
    </vt:vector>
  </HeadingPairs>
  <TitlesOfParts>
    <vt:vector size="62" baseType="lpstr">
      <vt:lpstr>Horizon</vt:lpstr>
      <vt:lpstr>FALLPRÄSENTATION</vt:lpstr>
      <vt:lpstr>PATIENT  MARIANNE SIEGMUND,  geb. 1940</vt:lpstr>
      <vt:lpstr>Überblick – diagnostik UND PLANUNG</vt:lpstr>
      <vt:lpstr>ausgangssituation</vt:lpstr>
      <vt:lpstr>PowerPoint-Präsentation</vt:lpstr>
      <vt:lpstr>Präoperative diagnostik – opg-ANSICHT</vt:lpstr>
      <vt:lpstr>Präoperative diagnostik - dvt</vt:lpstr>
      <vt:lpstr>Präoperative diagnostik – dvt (cross section)</vt:lpstr>
      <vt:lpstr>Überblick – chirurgische phase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Opg – postoperatives kontrollbild</vt:lpstr>
      <vt:lpstr>Überblick – postoperative phase</vt:lpstr>
      <vt:lpstr>PowerPoint-Präsentation</vt:lpstr>
      <vt:lpstr>PowerPoint-Präsentation</vt:lpstr>
      <vt:lpstr>PowerPoint-Präsentation</vt:lpstr>
      <vt:lpstr>PowerPoint-Präsentation</vt:lpstr>
      <vt:lpstr>Opg – kontrollbild mit gingivaformer</vt:lpstr>
      <vt:lpstr>Überblick – prothetische phase</vt:lpstr>
      <vt:lpstr>PowerPoint-Präsentation</vt:lpstr>
      <vt:lpstr>PowerPoint-Präsentation</vt:lpstr>
      <vt:lpstr>PowerPoint-Präsentation</vt:lpstr>
      <vt:lpstr>PowerPoint-Präsentation</vt:lpstr>
      <vt:lpstr>Opg – kontrollbild mit ze</vt:lpstr>
      <vt:lpstr>Überblick – zahntechnischer ablauf</vt:lpstr>
      <vt:lpstr>Überblick röntgenaufnahmen</vt:lpstr>
      <vt:lpstr>gesamtübersicht</vt:lpstr>
      <vt:lpstr>PowerPoint-Präsentation</vt:lpstr>
      <vt:lpstr>FALLPRÄSENTATION</vt:lpstr>
      <vt:lpstr>PATIENT RALF SCHWARZE,  geb. 1954</vt:lpstr>
      <vt:lpstr>Überblick – präoperative diagnostik</vt:lpstr>
      <vt:lpstr>AUSGANGSSITUATION</vt:lpstr>
      <vt:lpstr>PRÄOPERATIVE DIAGNOSTIK - MODELLE</vt:lpstr>
      <vt:lpstr>PRÄOPERATIVE DIAGNOSTIK - OPG</vt:lpstr>
      <vt:lpstr>PRÄOPERATIVE PLANUNG - DVT</vt:lpstr>
      <vt:lpstr>PRÄOPERATIVE PLANUNG – DVT (CROSS SECTION)</vt:lpstr>
      <vt:lpstr>ÜBERBLICK – CHIRURGISCHE PHASE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ÜBERBLICK – POSTOPERATIVE PHASE</vt:lpstr>
      <vt:lpstr>PowerPoint-Präsentation</vt:lpstr>
      <vt:lpstr>PowerPoint-Präsentation</vt:lpstr>
      <vt:lpstr>PowerPoint-Präsentation</vt:lpstr>
      <vt:lpstr>ÜBERBLICK – PROTHETISCHE PHASE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OPG - KONTROLLBILD</vt:lpstr>
      <vt:lpstr>ZAHNTECHNISCHER ABLAUF</vt:lpstr>
      <vt:lpstr>ÜBERSICHT - RÖNTGENAUFNAHMEN</vt:lpstr>
      <vt:lpstr>Folie 1: Fallpräsentation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Fallstudienpräsentatio aus dem Zahnlabor</dc:title>
  <dc:creator>Marko</dc:creator>
  <cp:lastModifiedBy>User2</cp:lastModifiedBy>
  <cp:revision>252</cp:revision>
  <dcterms:created xsi:type="dcterms:W3CDTF">2012-09-01T19:30:35Z</dcterms:created>
  <dcterms:modified xsi:type="dcterms:W3CDTF">2014-01-04T23:34:41Z</dcterms:modified>
</cp:coreProperties>
</file>